
<file path=[Content_Types].xml><?xml version="1.0" encoding="utf-8"?>
<Types xmlns="http://schemas.openxmlformats.org/package/2006/content-types">
  <Default ContentType="image/gif" Extension="gi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B71E42"/>
    <a:srgbClr val="E2DED9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94" d="100"/>
          <a:sy n="94" d="100"/>
        </p:scale>
        <p:origin x="6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Gobind147/Automated-Pick-and-Place-Mechanis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Gobind147/Automated-Pick-and-Place-Mechanis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EE9A2-C905-4B95-A0E9-83ABDC0DCA7C}" type="doc">
      <dgm:prSet loTypeId="urn:microsoft.com/office/officeart/2005/8/layout/chevron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9D287C99-FCFF-44AD-8383-520F5E541A2C}">
      <dgm:prSet phldrT="[Text]" custT="1"/>
      <dgm:spPr/>
      <dgm:t>
        <a:bodyPr/>
        <a:lstStyle/>
        <a:p>
          <a:r>
            <a:rPr lang="en-IN" sz="1000" dirty="0"/>
            <a:t>Phase 1</a:t>
          </a:r>
          <a:br>
            <a:rPr lang="en-IN" sz="1000" dirty="0"/>
          </a:br>
          <a:r>
            <a:rPr lang="en-IN" sz="1000" dirty="0"/>
            <a:t>(07-26 Feb)</a:t>
          </a:r>
        </a:p>
      </dgm:t>
    </dgm:pt>
    <dgm:pt modelId="{E6514A92-C283-4B70-A363-B78E3FD6CEDD}" type="parTrans" cxnId="{D4EBDDEF-AFE9-4941-A10A-8F42F139CA50}">
      <dgm:prSet/>
      <dgm:spPr/>
      <dgm:t>
        <a:bodyPr/>
        <a:lstStyle/>
        <a:p>
          <a:endParaRPr lang="en-IN" sz="1000"/>
        </a:p>
      </dgm:t>
    </dgm:pt>
    <dgm:pt modelId="{3AA3F0AC-E269-4508-B307-CEAB385ECE30}" type="sibTrans" cxnId="{D4EBDDEF-AFE9-4941-A10A-8F42F139CA50}">
      <dgm:prSet/>
      <dgm:spPr/>
      <dgm:t>
        <a:bodyPr/>
        <a:lstStyle/>
        <a:p>
          <a:endParaRPr lang="en-IN" sz="1000"/>
        </a:p>
      </dgm:t>
    </dgm:pt>
    <dgm:pt modelId="{ACD397FF-0072-4B78-8ECA-A566F5996EFF}">
      <dgm:prSet phldrT="[Text]" custT="1"/>
      <dgm:spPr/>
      <dgm:t>
        <a:bodyPr/>
        <a:lstStyle/>
        <a:p>
          <a:r>
            <a:rPr lang="en-IN" sz="1100" dirty="0"/>
            <a:t>Initiation and finalisation of Project idea for the term project.</a:t>
          </a:r>
        </a:p>
      </dgm:t>
    </dgm:pt>
    <dgm:pt modelId="{85CEC383-21C0-4F05-9C8F-5D74781A7E85}" type="parTrans" cxnId="{8CAE2BDB-C391-4CD7-B2D8-3F00BD9F06ED}">
      <dgm:prSet/>
      <dgm:spPr/>
      <dgm:t>
        <a:bodyPr/>
        <a:lstStyle/>
        <a:p>
          <a:endParaRPr lang="en-IN" sz="1000"/>
        </a:p>
      </dgm:t>
    </dgm:pt>
    <dgm:pt modelId="{83F4DABB-B8E4-4CD1-8BFE-7905AB9A44CD}" type="sibTrans" cxnId="{8CAE2BDB-C391-4CD7-B2D8-3F00BD9F06ED}">
      <dgm:prSet/>
      <dgm:spPr/>
      <dgm:t>
        <a:bodyPr/>
        <a:lstStyle/>
        <a:p>
          <a:endParaRPr lang="en-IN" sz="1000"/>
        </a:p>
      </dgm:t>
    </dgm:pt>
    <dgm:pt modelId="{16C3C07F-0CE1-4AEE-B2F6-1835C618A09F}">
      <dgm:prSet phldrT="[Text]" custT="1"/>
      <dgm:spPr/>
      <dgm:t>
        <a:bodyPr/>
        <a:lstStyle/>
        <a:p>
          <a:r>
            <a:rPr lang="en-IN" sz="1100" dirty="0"/>
            <a:t>4 Discussions through virtual meetings in MS teams, in the month of February.</a:t>
          </a:r>
        </a:p>
      </dgm:t>
    </dgm:pt>
    <dgm:pt modelId="{C2B9D7D1-755B-4844-8F2D-08438A1EB9B8}" type="parTrans" cxnId="{E7B0681C-D695-466F-9912-E3A43C9B99DB}">
      <dgm:prSet/>
      <dgm:spPr/>
      <dgm:t>
        <a:bodyPr/>
        <a:lstStyle/>
        <a:p>
          <a:endParaRPr lang="en-IN" sz="1000"/>
        </a:p>
      </dgm:t>
    </dgm:pt>
    <dgm:pt modelId="{D6C62AF4-5991-4730-B2E6-2CBFCE07924C}" type="sibTrans" cxnId="{E7B0681C-D695-466F-9912-E3A43C9B99DB}">
      <dgm:prSet/>
      <dgm:spPr/>
      <dgm:t>
        <a:bodyPr/>
        <a:lstStyle/>
        <a:p>
          <a:endParaRPr lang="en-IN" sz="1000"/>
        </a:p>
      </dgm:t>
    </dgm:pt>
    <dgm:pt modelId="{97FA1B38-6511-4581-B2E0-92048D5B896F}">
      <dgm:prSet phldrT="[Text]" custT="1"/>
      <dgm:spPr/>
      <dgm:t>
        <a:bodyPr/>
        <a:lstStyle/>
        <a:p>
          <a:r>
            <a:rPr lang="en-IN" sz="1000" dirty="0"/>
            <a:t>Phase- 2</a:t>
          </a:r>
          <a:br>
            <a:rPr lang="en-IN" sz="1000" dirty="0"/>
          </a:br>
          <a:r>
            <a:rPr lang="en-IN" sz="1000" dirty="0"/>
            <a:t>(01-11 March)</a:t>
          </a:r>
        </a:p>
      </dgm:t>
    </dgm:pt>
    <dgm:pt modelId="{3324CDD3-02F6-4E1D-9EB9-C11E58C0CBFB}" type="parTrans" cxnId="{C57F735C-46D6-4E68-A2C2-7BEF60E38A97}">
      <dgm:prSet/>
      <dgm:spPr/>
      <dgm:t>
        <a:bodyPr/>
        <a:lstStyle/>
        <a:p>
          <a:endParaRPr lang="en-IN" sz="1000"/>
        </a:p>
      </dgm:t>
    </dgm:pt>
    <dgm:pt modelId="{5C95A0ED-90AD-4094-BF9E-DA029925823E}" type="sibTrans" cxnId="{C57F735C-46D6-4E68-A2C2-7BEF60E38A97}">
      <dgm:prSet/>
      <dgm:spPr/>
      <dgm:t>
        <a:bodyPr/>
        <a:lstStyle/>
        <a:p>
          <a:endParaRPr lang="en-IN" sz="1000"/>
        </a:p>
      </dgm:t>
    </dgm:pt>
    <dgm:pt modelId="{5A64C928-ADA1-4F44-A658-2BE05E66F43C}">
      <dgm:prSet phldrT="[Text]" custT="1"/>
      <dgm:spPr/>
      <dgm:t>
        <a:bodyPr/>
        <a:lstStyle/>
        <a:p>
          <a:r>
            <a:rPr lang="en-IN" sz="1100" dirty="0"/>
            <a:t>Working on the initial design, required components, circuit diagrams and coding work.</a:t>
          </a:r>
        </a:p>
      </dgm:t>
    </dgm:pt>
    <dgm:pt modelId="{1C8DD16B-CC25-4C22-9CCF-C3C5FF5DB2F1}" type="parTrans" cxnId="{2D202BD3-F553-478D-9D01-5E701645AFB6}">
      <dgm:prSet/>
      <dgm:spPr/>
      <dgm:t>
        <a:bodyPr/>
        <a:lstStyle/>
        <a:p>
          <a:endParaRPr lang="en-IN" sz="1000"/>
        </a:p>
      </dgm:t>
    </dgm:pt>
    <dgm:pt modelId="{93BE00BF-37CF-43AA-AC77-BCB4BB30CB76}" type="sibTrans" cxnId="{2D202BD3-F553-478D-9D01-5E701645AFB6}">
      <dgm:prSet/>
      <dgm:spPr/>
      <dgm:t>
        <a:bodyPr/>
        <a:lstStyle/>
        <a:p>
          <a:endParaRPr lang="en-IN" sz="1000"/>
        </a:p>
      </dgm:t>
    </dgm:pt>
    <dgm:pt modelId="{93A01FF4-9492-4EFE-8AE4-F4A8A3FF3C59}">
      <dgm:prSet phldrT="[Text]" custT="1"/>
      <dgm:spPr/>
      <dgm:t>
        <a:bodyPr/>
        <a:lstStyle/>
        <a:p>
          <a:r>
            <a:rPr lang="en-IN" sz="1100" dirty="0"/>
            <a:t>Procuring  of components like cardboard, motors, sensor, timing belt and pulleys.</a:t>
          </a:r>
        </a:p>
      </dgm:t>
    </dgm:pt>
    <dgm:pt modelId="{8792EBC9-6DB4-4F37-BA4C-BA4843EC2EF4}" type="parTrans" cxnId="{A59C65C4-3F86-404B-96F5-394E55CD1948}">
      <dgm:prSet/>
      <dgm:spPr/>
      <dgm:t>
        <a:bodyPr/>
        <a:lstStyle/>
        <a:p>
          <a:endParaRPr lang="en-IN" sz="1000"/>
        </a:p>
      </dgm:t>
    </dgm:pt>
    <dgm:pt modelId="{3C2CA53D-B2E2-424F-B7DA-A63C08D4357E}" type="sibTrans" cxnId="{A59C65C4-3F86-404B-96F5-394E55CD1948}">
      <dgm:prSet/>
      <dgm:spPr/>
      <dgm:t>
        <a:bodyPr/>
        <a:lstStyle/>
        <a:p>
          <a:endParaRPr lang="en-IN" sz="1000"/>
        </a:p>
      </dgm:t>
    </dgm:pt>
    <dgm:pt modelId="{B0A17309-16AB-47BE-A720-1291642737B8}">
      <dgm:prSet phldrT="[Text]" custT="1"/>
      <dgm:spPr/>
      <dgm:t>
        <a:bodyPr/>
        <a:lstStyle/>
        <a:p>
          <a:pPr algn="ctr"/>
          <a:r>
            <a:rPr lang="en-IN" sz="900" dirty="0"/>
            <a:t>Phase 3</a:t>
          </a:r>
          <a:br>
            <a:rPr lang="en-IN" sz="900" dirty="0"/>
          </a:br>
          <a:r>
            <a:rPr lang="en-IN" sz="900" dirty="0"/>
            <a:t>(21 March </a:t>
          </a:r>
          <a:br>
            <a:rPr lang="en-IN" sz="900" dirty="0"/>
          </a:br>
          <a:r>
            <a:rPr lang="en-IN" sz="900" dirty="0"/>
            <a:t>to </a:t>
          </a:r>
          <a:br>
            <a:rPr lang="en-IN" sz="900" dirty="0"/>
          </a:br>
          <a:r>
            <a:rPr lang="en-IN" sz="900" dirty="0"/>
            <a:t>4</a:t>
          </a:r>
          <a:r>
            <a:rPr lang="en-IN" sz="900" baseline="30000" dirty="0"/>
            <a:t>th</a:t>
          </a:r>
          <a:r>
            <a:rPr lang="en-IN" sz="900" dirty="0"/>
            <a:t> April</a:t>
          </a:r>
          <a:r>
            <a:rPr lang="en-IN" sz="1000" dirty="0"/>
            <a:t>)</a:t>
          </a:r>
        </a:p>
      </dgm:t>
    </dgm:pt>
    <dgm:pt modelId="{15298703-EF41-4DD8-998A-70A687C9EB7F}" type="parTrans" cxnId="{83AE7306-7179-40E6-9A2B-D4E164D46028}">
      <dgm:prSet/>
      <dgm:spPr/>
      <dgm:t>
        <a:bodyPr/>
        <a:lstStyle/>
        <a:p>
          <a:endParaRPr lang="en-IN" sz="1000"/>
        </a:p>
      </dgm:t>
    </dgm:pt>
    <dgm:pt modelId="{CE243501-EFD0-44FF-B705-885FBA1C573E}" type="sibTrans" cxnId="{83AE7306-7179-40E6-9A2B-D4E164D46028}">
      <dgm:prSet/>
      <dgm:spPr/>
      <dgm:t>
        <a:bodyPr/>
        <a:lstStyle/>
        <a:p>
          <a:endParaRPr lang="en-IN" sz="1000"/>
        </a:p>
      </dgm:t>
    </dgm:pt>
    <dgm:pt modelId="{C69D0B7D-181C-47D6-8B3B-99E76C4EBEB1}">
      <dgm:prSet phldrT="[Text]" custT="1"/>
      <dgm:spPr/>
      <dgm:t>
        <a:bodyPr/>
        <a:lstStyle/>
        <a:p>
          <a:r>
            <a:rPr lang="en-IN" sz="1100" dirty="0"/>
            <a:t>Working on the Assembly </a:t>
          </a:r>
        </a:p>
      </dgm:t>
    </dgm:pt>
    <dgm:pt modelId="{A228C3A6-004E-4ADB-B6F8-1F6C04DE11FB}" type="parTrans" cxnId="{55F69C63-F194-4083-8CEC-63796882AC92}">
      <dgm:prSet/>
      <dgm:spPr/>
      <dgm:t>
        <a:bodyPr/>
        <a:lstStyle/>
        <a:p>
          <a:endParaRPr lang="en-IN" sz="1000"/>
        </a:p>
      </dgm:t>
    </dgm:pt>
    <dgm:pt modelId="{A6E43512-F7E0-4165-9AC1-880B766276A2}" type="sibTrans" cxnId="{55F69C63-F194-4083-8CEC-63796882AC92}">
      <dgm:prSet/>
      <dgm:spPr/>
      <dgm:t>
        <a:bodyPr/>
        <a:lstStyle/>
        <a:p>
          <a:endParaRPr lang="en-IN" sz="1000"/>
        </a:p>
      </dgm:t>
    </dgm:pt>
    <dgm:pt modelId="{1D74AFF1-B3E6-4C11-9378-798211ADDB2B}">
      <dgm:prSet phldrT="[Text]" custT="1"/>
      <dgm:spPr/>
      <dgm:t>
        <a:bodyPr/>
        <a:lstStyle/>
        <a:p>
          <a:r>
            <a:rPr lang="en-IN" sz="1000" dirty="0"/>
            <a:t>Phase 4</a:t>
          </a:r>
          <a:br>
            <a:rPr lang="en-IN" sz="1000" dirty="0"/>
          </a:br>
          <a:r>
            <a:rPr lang="en-IN" sz="1000" dirty="0"/>
            <a:t>(April 9th)</a:t>
          </a:r>
        </a:p>
      </dgm:t>
    </dgm:pt>
    <dgm:pt modelId="{62FCF42B-E6E6-48D2-B918-B48E3F54D8F9}" type="parTrans" cxnId="{E9BAFA12-139B-41A3-9E82-291E7523BC86}">
      <dgm:prSet/>
      <dgm:spPr/>
      <dgm:t>
        <a:bodyPr/>
        <a:lstStyle/>
        <a:p>
          <a:endParaRPr lang="en-IN" sz="1000"/>
        </a:p>
      </dgm:t>
    </dgm:pt>
    <dgm:pt modelId="{2AF98F3D-C6BA-47B2-872F-7B473AC3CADD}" type="sibTrans" cxnId="{E9BAFA12-139B-41A3-9E82-291E7523BC86}">
      <dgm:prSet/>
      <dgm:spPr/>
      <dgm:t>
        <a:bodyPr/>
        <a:lstStyle/>
        <a:p>
          <a:endParaRPr lang="en-IN" sz="1000"/>
        </a:p>
      </dgm:t>
    </dgm:pt>
    <dgm:pt modelId="{C935C884-B7AC-4583-9BFA-496FC3600C44}">
      <dgm:prSet phldrT="[Text]" custT="1"/>
      <dgm:spPr/>
      <dgm:t>
        <a:bodyPr/>
        <a:lstStyle/>
        <a:p>
          <a:r>
            <a:rPr lang="en-IN" sz="1000" dirty="0"/>
            <a:t>Phase 3(a)</a:t>
          </a:r>
        </a:p>
      </dgm:t>
    </dgm:pt>
    <dgm:pt modelId="{C8E9011E-E2F5-4A30-87DA-BFCF6BDD9256}" type="parTrans" cxnId="{ABEF1D36-1AB3-43E5-9CF3-399120B4E910}">
      <dgm:prSet/>
      <dgm:spPr/>
      <dgm:t>
        <a:bodyPr/>
        <a:lstStyle/>
        <a:p>
          <a:endParaRPr lang="en-IN" sz="1000"/>
        </a:p>
      </dgm:t>
    </dgm:pt>
    <dgm:pt modelId="{4A20D934-F5AD-43AE-B251-683E411DF533}" type="sibTrans" cxnId="{ABEF1D36-1AB3-43E5-9CF3-399120B4E910}">
      <dgm:prSet/>
      <dgm:spPr/>
      <dgm:t>
        <a:bodyPr/>
        <a:lstStyle/>
        <a:p>
          <a:endParaRPr lang="en-IN" sz="1000"/>
        </a:p>
      </dgm:t>
    </dgm:pt>
    <dgm:pt modelId="{2D95CE1A-221E-47B4-B8EF-862C381FC492}">
      <dgm:prSet phldrT="[Text]" custT="1"/>
      <dgm:spPr/>
      <dgm:t>
        <a:bodyPr/>
        <a:lstStyle/>
        <a:p>
          <a:r>
            <a:rPr lang="en-IN" sz="1100" dirty="0"/>
            <a:t>Final project review on 02</a:t>
          </a:r>
          <a:r>
            <a:rPr lang="en-IN" sz="1100" baseline="30000" dirty="0"/>
            <a:t>nd</a:t>
          </a:r>
          <a:r>
            <a:rPr lang="en-IN" sz="1100" dirty="0"/>
            <a:t> April. </a:t>
          </a:r>
        </a:p>
      </dgm:t>
    </dgm:pt>
    <dgm:pt modelId="{1BFCCC88-71D3-46EF-8E55-6C972174FC62}" type="parTrans" cxnId="{F44517F0-E0C1-439B-9CDD-89549DA6C2CA}">
      <dgm:prSet/>
      <dgm:spPr/>
      <dgm:t>
        <a:bodyPr/>
        <a:lstStyle/>
        <a:p>
          <a:endParaRPr lang="en-IN" sz="1000"/>
        </a:p>
      </dgm:t>
    </dgm:pt>
    <dgm:pt modelId="{575FD894-2645-47A3-84AE-C4E554BCBB93}" type="sibTrans" cxnId="{F44517F0-E0C1-439B-9CDD-89549DA6C2CA}">
      <dgm:prSet/>
      <dgm:spPr/>
      <dgm:t>
        <a:bodyPr/>
        <a:lstStyle/>
        <a:p>
          <a:endParaRPr lang="en-IN" sz="1000"/>
        </a:p>
      </dgm:t>
    </dgm:pt>
    <dgm:pt modelId="{E4AC9D81-E6CF-4DF5-863D-CF7C6BA4701C}">
      <dgm:prSet phldrT="[Text]" custT="1"/>
      <dgm:spPr/>
      <dgm:t>
        <a:bodyPr/>
        <a:lstStyle/>
        <a:p>
          <a:r>
            <a:rPr lang="en-IN" sz="1000" dirty="0"/>
            <a:t>Phase 1(a)</a:t>
          </a:r>
        </a:p>
      </dgm:t>
    </dgm:pt>
    <dgm:pt modelId="{0191C922-C621-4415-9394-F8504DC84337}" type="parTrans" cxnId="{9B5BFAFF-29AF-45BE-ADE3-70DF2B99EE10}">
      <dgm:prSet/>
      <dgm:spPr/>
      <dgm:t>
        <a:bodyPr/>
        <a:lstStyle/>
        <a:p>
          <a:endParaRPr lang="en-IN" sz="1000"/>
        </a:p>
      </dgm:t>
    </dgm:pt>
    <dgm:pt modelId="{A283BCE7-C689-47FB-8313-808D8E325B8F}" type="sibTrans" cxnId="{9B5BFAFF-29AF-45BE-ADE3-70DF2B99EE10}">
      <dgm:prSet/>
      <dgm:spPr/>
      <dgm:t>
        <a:bodyPr/>
        <a:lstStyle/>
        <a:p>
          <a:endParaRPr lang="en-IN" sz="1000"/>
        </a:p>
      </dgm:t>
    </dgm:pt>
    <dgm:pt modelId="{BB7ACADE-10B5-4C17-A9C5-AD4907E2ACC6}">
      <dgm:prSet phldrT="[Text]" custT="1"/>
      <dgm:spPr/>
      <dgm:t>
        <a:bodyPr/>
        <a:lstStyle/>
        <a:p>
          <a:r>
            <a:rPr lang="en-IN" sz="1100" dirty="0"/>
            <a:t>First project review on 18</a:t>
          </a:r>
          <a:r>
            <a:rPr lang="en-IN" sz="1100" baseline="30000" dirty="0"/>
            <a:t>th</a:t>
          </a:r>
          <a:r>
            <a:rPr lang="en-IN" sz="1100" dirty="0"/>
            <a:t> February.</a:t>
          </a:r>
        </a:p>
      </dgm:t>
    </dgm:pt>
    <dgm:pt modelId="{9BB47855-A132-463D-A2FE-98C488238D21}" type="parTrans" cxnId="{59832012-F7B4-4CFD-BF94-45C8FBD1B86E}">
      <dgm:prSet/>
      <dgm:spPr/>
      <dgm:t>
        <a:bodyPr/>
        <a:lstStyle/>
        <a:p>
          <a:endParaRPr lang="en-IN" sz="1000"/>
        </a:p>
      </dgm:t>
    </dgm:pt>
    <dgm:pt modelId="{7BEA6544-67D3-46DF-A902-1CF30905C6AC}" type="sibTrans" cxnId="{59832012-F7B4-4CFD-BF94-45C8FBD1B86E}">
      <dgm:prSet/>
      <dgm:spPr/>
      <dgm:t>
        <a:bodyPr/>
        <a:lstStyle/>
        <a:p>
          <a:endParaRPr lang="en-IN" sz="1000"/>
        </a:p>
      </dgm:t>
    </dgm:pt>
    <dgm:pt modelId="{C670CB8C-9F5F-4951-B5B5-8A0B9E4BB5C7}">
      <dgm:prSet phldrT="[Text]" custT="1"/>
      <dgm:spPr/>
      <dgm:t>
        <a:bodyPr/>
        <a:lstStyle/>
        <a:p>
          <a:r>
            <a:rPr lang="en-IN" sz="1100" dirty="0"/>
            <a:t>Explained the status of the project.</a:t>
          </a:r>
        </a:p>
      </dgm:t>
    </dgm:pt>
    <dgm:pt modelId="{A2D6BFB1-CC88-4AA1-8F2F-928D137C58FD}" type="parTrans" cxnId="{519E3607-2F8F-484A-9271-7C68BD16B4A2}">
      <dgm:prSet/>
      <dgm:spPr/>
      <dgm:t>
        <a:bodyPr/>
        <a:lstStyle/>
        <a:p>
          <a:endParaRPr lang="en-IN" sz="1000"/>
        </a:p>
      </dgm:t>
    </dgm:pt>
    <dgm:pt modelId="{36FD578E-229A-4B06-9ECE-8913D32D55EF}" type="sibTrans" cxnId="{519E3607-2F8F-484A-9271-7C68BD16B4A2}">
      <dgm:prSet/>
      <dgm:spPr/>
      <dgm:t>
        <a:bodyPr/>
        <a:lstStyle/>
        <a:p>
          <a:endParaRPr lang="en-IN" sz="1000"/>
        </a:p>
      </dgm:t>
    </dgm:pt>
    <dgm:pt modelId="{6E03DE27-C202-4DE8-8AF4-A231F690BD46}">
      <dgm:prSet phldrT="[Text]" custT="1"/>
      <dgm:spPr/>
      <dgm:t>
        <a:bodyPr/>
        <a:lstStyle/>
        <a:p>
          <a:r>
            <a:rPr lang="en-IN" sz="1100" dirty="0"/>
            <a:t>5 Discussions through virtual meetings in MS teams, in the month of February.</a:t>
          </a:r>
        </a:p>
      </dgm:t>
    </dgm:pt>
    <dgm:pt modelId="{FFB146EA-900B-4FAB-B2BD-724787216918}" type="parTrans" cxnId="{B8DCB1B4-997A-47FC-9B82-3D1105289D29}">
      <dgm:prSet/>
      <dgm:spPr/>
      <dgm:t>
        <a:bodyPr/>
        <a:lstStyle/>
        <a:p>
          <a:endParaRPr lang="en-IN" sz="1000"/>
        </a:p>
      </dgm:t>
    </dgm:pt>
    <dgm:pt modelId="{ACC0C392-1CF9-47A8-A1B1-C5F0753426AE}" type="sibTrans" cxnId="{B8DCB1B4-997A-47FC-9B82-3D1105289D29}">
      <dgm:prSet/>
      <dgm:spPr/>
      <dgm:t>
        <a:bodyPr/>
        <a:lstStyle/>
        <a:p>
          <a:endParaRPr lang="en-IN" sz="1000"/>
        </a:p>
      </dgm:t>
    </dgm:pt>
    <dgm:pt modelId="{54B98024-6691-42C9-BDB8-68EA39335072}">
      <dgm:prSet phldrT="[Text]" custT="1"/>
      <dgm:spPr/>
      <dgm:t>
        <a:bodyPr/>
        <a:lstStyle/>
        <a:p>
          <a:r>
            <a:rPr lang="en-IN" sz="1100" dirty="0"/>
            <a:t>Submitting the Final report along with demonstration of assembly with  a presentation.</a:t>
          </a:r>
        </a:p>
      </dgm:t>
    </dgm:pt>
    <dgm:pt modelId="{31C1297B-ACCE-4AAD-8E97-6734CBC24B11}" type="parTrans" cxnId="{3DBA679D-3DB0-4CB5-BE06-F394501C1968}">
      <dgm:prSet/>
      <dgm:spPr/>
      <dgm:t>
        <a:bodyPr/>
        <a:lstStyle/>
        <a:p>
          <a:endParaRPr lang="en-IN" sz="1000"/>
        </a:p>
      </dgm:t>
    </dgm:pt>
    <dgm:pt modelId="{8EF48E22-365F-4775-8D2F-5F77F8DE4AA5}" type="sibTrans" cxnId="{3DBA679D-3DB0-4CB5-BE06-F394501C1968}">
      <dgm:prSet/>
      <dgm:spPr/>
      <dgm:t>
        <a:bodyPr/>
        <a:lstStyle/>
        <a:p>
          <a:endParaRPr lang="en-IN" sz="1000"/>
        </a:p>
      </dgm:t>
    </dgm:pt>
    <dgm:pt modelId="{910A3ECD-6A29-418D-9A55-D48C3ECC824A}">
      <dgm:prSet phldrT="[Text]" custT="1"/>
      <dgm:spPr/>
      <dgm:t>
        <a:bodyPr/>
        <a:lstStyle/>
        <a:p>
          <a:r>
            <a:rPr lang="en-IN" sz="1100" dirty="0"/>
            <a:t> Finalising the code (</a:t>
          </a:r>
          <a:r>
            <a:rPr lang="en-IN" sz="1100" dirty="0">
              <a:hlinkClick xmlns:r="http://schemas.openxmlformats.org/officeDocument/2006/relationships" r:id="rId1"/>
            </a:rPr>
            <a:t>https://github.com/Gobind147/Automated-Pick-and-Place-Mechanism</a:t>
          </a:r>
          <a:r>
            <a:rPr lang="en-IN" sz="1100" dirty="0"/>
            <a:t>)</a:t>
          </a:r>
        </a:p>
      </dgm:t>
    </dgm:pt>
    <dgm:pt modelId="{B3A520E8-94A7-41BF-B2F5-C4E5CE17A32D}" type="parTrans" cxnId="{D0697856-A71A-4792-B79D-7D0EBB756160}">
      <dgm:prSet/>
      <dgm:spPr/>
      <dgm:t>
        <a:bodyPr/>
        <a:lstStyle/>
        <a:p>
          <a:endParaRPr lang="en-IN"/>
        </a:p>
      </dgm:t>
    </dgm:pt>
    <dgm:pt modelId="{79C06FC6-EA1A-4094-BF56-34CB6299E1ED}" type="sibTrans" cxnId="{D0697856-A71A-4792-B79D-7D0EBB756160}">
      <dgm:prSet/>
      <dgm:spPr/>
      <dgm:t>
        <a:bodyPr/>
        <a:lstStyle/>
        <a:p>
          <a:endParaRPr lang="en-IN"/>
        </a:p>
      </dgm:t>
    </dgm:pt>
    <dgm:pt modelId="{C58B3040-D0DD-4A6E-9B35-D4D24A6278E9}" type="pres">
      <dgm:prSet presAssocID="{E81EE9A2-C905-4B95-A0E9-83ABDC0DCA7C}" presName="linearFlow" presStyleCnt="0">
        <dgm:presLayoutVars>
          <dgm:dir/>
          <dgm:animLvl val="lvl"/>
          <dgm:resizeHandles val="exact"/>
        </dgm:presLayoutVars>
      </dgm:prSet>
      <dgm:spPr/>
    </dgm:pt>
    <dgm:pt modelId="{2F66C0DC-399B-4996-B814-2112BA13FD6B}" type="pres">
      <dgm:prSet presAssocID="{9D287C99-FCFF-44AD-8383-520F5E541A2C}" presName="composite" presStyleCnt="0"/>
      <dgm:spPr/>
    </dgm:pt>
    <dgm:pt modelId="{C11D89A6-3776-4FE5-8E0E-AD3582DD90B8}" type="pres">
      <dgm:prSet presAssocID="{9D287C99-FCFF-44AD-8383-520F5E541A2C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BDBDD349-DA04-4E36-9453-4B08489F0386}" type="pres">
      <dgm:prSet presAssocID="{9D287C99-FCFF-44AD-8383-520F5E541A2C}" presName="descendantText" presStyleLbl="alignAcc1" presStyleIdx="0" presStyleCnt="6">
        <dgm:presLayoutVars>
          <dgm:bulletEnabled val="1"/>
        </dgm:presLayoutVars>
      </dgm:prSet>
      <dgm:spPr/>
    </dgm:pt>
    <dgm:pt modelId="{59F0552D-245D-42A4-BCBF-29F3136B8F0B}" type="pres">
      <dgm:prSet presAssocID="{3AA3F0AC-E269-4508-B307-CEAB385ECE30}" presName="sp" presStyleCnt="0"/>
      <dgm:spPr/>
    </dgm:pt>
    <dgm:pt modelId="{0D2540E7-03E4-42F4-84DB-05AE0A92F1E7}" type="pres">
      <dgm:prSet presAssocID="{E4AC9D81-E6CF-4DF5-863D-CF7C6BA4701C}" presName="composite" presStyleCnt="0"/>
      <dgm:spPr/>
    </dgm:pt>
    <dgm:pt modelId="{24044A73-6529-4715-9EA5-EA9E9A90B789}" type="pres">
      <dgm:prSet presAssocID="{E4AC9D81-E6CF-4DF5-863D-CF7C6BA4701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97F9F88F-F764-4EF4-92B6-1887132B4A1D}" type="pres">
      <dgm:prSet presAssocID="{E4AC9D81-E6CF-4DF5-863D-CF7C6BA4701C}" presName="descendantText" presStyleLbl="alignAcc1" presStyleIdx="1" presStyleCnt="6">
        <dgm:presLayoutVars>
          <dgm:bulletEnabled val="1"/>
        </dgm:presLayoutVars>
      </dgm:prSet>
      <dgm:spPr/>
    </dgm:pt>
    <dgm:pt modelId="{1C27F281-2FEF-41BA-A590-BAF1ED61496D}" type="pres">
      <dgm:prSet presAssocID="{A283BCE7-C689-47FB-8313-808D8E325B8F}" presName="sp" presStyleCnt="0"/>
      <dgm:spPr/>
    </dgm:pt>
    <dgm:pt modelId="{0555F66C-6327-40B3-980E-3A5D886C429E}" type="pres">
      <dgm:prSet presAssocID="{97FA1B38-6511-4581-B2E0-92048D5B896F}" presName="composite" presStyleCnt="0"/>
      <dgm:spPr/>
    </dgm:pt>
    <dgm:pt modelId="{15CE8D6F-C9FA-4D91-BABD-9FD89C60EFA8}" type="pres">
      <dgm:prSet presAssocID="{97FA1B38-6511-4581-B2E0-92048D5B896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50DE2119-20AA-4FD2-A6D2-1AA50EB8D8F2}" type="pres">
      <dgm:prSet presAssocID="{97FA1B38-6511-4581-B2E0-92048D5B896F}" presName="descendantText" presStyleLbl="alignAcc1" presStyleIdx="2" presStyleCnt="6">
        <dgm:presLayoutVars>
          <dgm:bulletEnabled val="1"/>
        </dgm:presLayoutVars>
      </dgm:prSet>
      <dgm:spPr/>
    </dgm:pt>
    <dgm:pt modelId="{3DA4A1F8-2D11-4EB3-A580-A81492095BD0}" type="pres">
      <dgm:prSet presAssocID="{5C95A0ED-90AD-4094-BF9E-DA029925823E}" presName="sp" presStyleCnt="0"/>
      <dgm:spPr/>
    </dgm:pt>
    <dgm:pt modelId="{606D0867-F942-4DBB-8EFE-76442AE3277D}" type="pres">
      <dgm:prSet presAssocID="{B0A17309-16AB-47BE-A720-1291642737B8}" presName="composite" presStyleCnt="0"/>
      <dgm:spPr/>
    </dgm:pt>
    <dgm:pt modelId="{FC88F529-5271-4182-A5B5-14F363AACCE2}" type="pres">
      <dgm:prSet presAssocID="{B0A17309-16AB-47BE-A720-1291642737B8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28B7CF50-CE41-47BE-8797-5BEA03F2CCC4}" type="pres">
      <dgm:prSet presAssocID="{B0A17309-16AB-47BE-A720-1291642737B8}" presName="descendantText" presStyleLbl="alignAcc1" presStyleIdx="3" presStyleCnt="6">
        <dgm:presLayoutVars>
          <dgm:bulletEnabled val="1"/>
        </dgm:presLayoutVars>
      </dgm:prSet>
      <dgm:spPr/>
    </dgm:pt>
    <dgm:pt modelId="{C3FCBA65-95FA-44D1-B7E0-0C6963B879FC}" type="pres">
      <dgm:prSet presAssocID="{CE243501-EFD0-44FF-B705-885FBA1C573E}" presName="sp" presStyleCnt="0"/>
      <dgm:spPr/>
    </dgm:pt>
    <dgm:pt modelId="{7608F4A3-F2E5-4169-BAD7-6C3D7F9393CF}" type="pres">
      <dgm:prSet presAssocID="{C935C884-B7AC-4583-9BFA-496FC3600C44}" presName="composite" presStyleCnt="0"/>
      <dgm:spPr/>
    </dgm:pt>
    <dgm:pt modelId="{9BE68F85-E382-4778-85A9-DCE9DCF30904}" type="pres">
      <dgm:prSet presAssocID="{C935C884-B7AC-4583-9BFA-496FC3600C4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D098F5F7-B6AC-4813-84D0-8C6C5510E714}" type="pres">
      <dgm:prSet presAssocID="{C935C884-B7AC-4583-9BFA-496FC3600C44}" presName="descendantText" presStyleLbl="alignAcc1" presStyleIdx="4" presStyleCnt="6">
        <dgm:presLayoutVars>
          <dgm:bulletEnabled val="1"/>
        </dgm:presLayoutVars>
      </dgm:prSet>
      <dgm:spPr/>
    </dgm:pt>
    <dgm:pt modelId="{DB7978EB-DA51-4497-984D-CF7D3AD3B2A1}" type="pres">
      <dgm:prSet presAssocID="{4A20D934-F5AD-43AE-B251-683E411DF533}" presName="sp" presStyleCnt="0"/>
      <dgm:spPr/>
    </dgm:pt>
    <dgm:pt modelId="{C1E54A2B-B314-4AD7-A550-E5C782D1B08B}" type="pres">
      <dgm:prSet presAssocID="{1D74AFF1-B3E6-4C11-9378-798211ADDB2B}" presName="composite" presStyleCnt="0"/>
      <dgm:spPr/>
    </dgm:pt>
    <dgm:pt modelId="{0FD11B44-A6BC-49B6-8895-D5681FDB6BB6}" type="pres">
      <dgm:prSet presAssocID="{1D74AFF1-B3E6-4C11-9378-798211ADDB2B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DB096475-0FFE-4D49-B210-734E70FC2304}" type="pres">
      <dgm:prSet presAssocID="{1D74AFF1-B3E6-4C11-9378-798211ADDB2B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83AE7306-7179-40E6-9A2B-D4E164D46028}" srcId="{E81EE9A2-C905-4B95-A0E9-83ABDC0DCA7C}" destId="{B0A17309-16AB-47BE-A720-1291642737B8}" srcOrd="3" destOrd="0" parTransId="{15298703-EF41-4DD8-998A-70A687C9EB7F}" sibTransId="{CE243501-EFD0-44FF-B705-885FBA1C573E}"/>
    <dgm:cxn modelId="{519E3607-2F8F-484A-9271-7C68BD16B4A2}" srcId="{C935C884-B7AC-4583-9BFA-496FC3600C44}" destId="{C670CB8C-9F5F-4951-B5B5-8A0B9E4BB5C7}" srcOrd="1" destOrd="0" parTransId="{A2D6BFB1-CC88-4AA1-8F2F-928D137C58FD}" sibTransId="{36FD578E-229A-4B06-9ECE-8913D32D55EF}"/>
    <dgm:cxn modelId="{59832012-F7B4-4CFD-BF94-45C8FBD1B86E}" srcId="{E4AC9D81-E6CF-4DF5-863D-CF7C6BA4701C}" destId="{BB7ACADE-10B5-4C17-A9C5-AD4907E2ACC6}" srcOrd="0" destOrd="0" parTransId="{9BB47855-A132-463D-A2FE-98C488238D21}" sibTransId="{7BEA6544-67D3-46DF-A902-1CF30905C6AC}"/>
    <dgm:cxn modelId="{E9BAFA12-139B-41A3-9E82-291E7523BC86}" srcId="{E81EE9A2-C905-4B95-A0E9-83ABDC0DCA7C}" destId="{1D74AFF1-B3E6-4C11-9378-798211ADDB2B}" srcOrd="5" destOrd="0" parTransId="{62FCF42B-E6E6-48D2-B918-B48E3F54D8F9}" sibTransId="{2AF98F3D-C6BA-47B2-872F-7B473AC3CADD}"/>
    <dgm:cxn modelId="{E7B0681C-D695-466F-9912-E3A43C9B99DB}" srcId="{9D287C99-FCFF-44AD-8383-520F5E541A2C}" destId="{16C3C07F-0CE1-4AEE-B2F6-1835C618A09F}" srcOrd="1" destOrd="0" parTransId="{C2B9D7D1-755B-4844-8F2D-08438A1EB9B8}" sibTransId="{D6C62AF4-5991-4730-B2E6-2CBFCE07924C}"/>
    <dgm:cxn modelId="{608DBE28-5309-4A9C-95D9-0ABD70D2392C}" type="presOf" srcId="{BB7ACADE-10B5-4C17-A9C5-AD4907E2ACC6}" destId="{97F9F88F-F764-4EF4-92B6-1887132B4A1D}" srcOrd="0" destOrd="0" presId="urn:microsoft.com/office/officeart/2005/8/layout/chevron2"/>
    <dgm:cxn modelId="{57932B2B-099A-4FB3-B5C8-D74447F2A672}" type="presOf" srcId="{97FA1B38-6511-4581-B2E0-92048D5B896F}" destId="{15CE8D6F-C9FA-4D91-BABD-9FD89C60EFA8}" srcOrd="0" destOrd="0" presId="urn:microsoft.com/office/officeart/2005/8/layout/chevron2"/>
    <dgm:cxn modelId="{4A03D82E-A270-4237-B962-0EB05A49A84B}" type="presOf" srcId="{9D287C99-FCFF-44AD-8383-520F5E541A2C}" destId="{C11D89A6-3776-4FE5-8E0E-AD3582DD90B8}" srcOrd="0" destOrd="0" presId="urn:microsoft.com/office/officeart/2005/8/layout/chevron2"/>
    <dgm:cxn modelId="{ABEF1D36-1AB3-43E5-9CF3-399120B4E910}" srcId="{E81EE9A2-C905-4B95-A0E9-83ABDC0DCA7C}" destId="{C935C884-B7AC-4583-9BFA-496FC3600C44}" srcOrd="4" destOrd="0" parTransId="{C8E9011E-E2F5-4A30-87DA-BFCF6BDD9256}" sibTransId="{4A20D934-F5AD-43AE-B251-683E411DF533}"/>
    <dgm:cxn modelId="{C57F735C-46D6-4E68-A2C2-7BEF60E38A97}" srcId="{E81EE9A2-C905-4B95-A0E9-83ABDC0DCA7C}" destId="{97FA1B38-6511-4581-B2E0-92048D5B896F}" srcOrd="2" destOrd="0" parTransId="{3324CDD3-02F6-4E1D-9EB9-C11E58C0CBFB}" sibTransId="{5C95A0ED-90AD-4094-BF9E-DA029925823E}"/>
    <dgm:cxn modelId="{55F69C63-F194-4083-8CEC-63796882AC92}" srcId="{B0A17309-16AB-47BE-A720-1291642737B8}" destId="{C69D0B7D-181C-47D6-8B3B-99E76C4EBEB1}" srcOrd="1" destOrd="0" parTransId="{A228C3A6-004E-4ADB-B6F8-1F6C04DE11FB}" sibTransId="{A6E43512-F7E0-4165-9AC1-880B766276A2}"/>
    <dgm:cxn modelId="{DAA82965-1B44-497E-8D34-6BCC28F31DCC}" type="presOf" srcId="{ACD397FF-0072-4B78-8ECA-A566F5996EFF}" destId="{BDBDD349-DA04-4E36-9453-4B08489F0386}" srcOrd="0" destOrd="0" presId="urn:microsoft.com/office/officeart/2005/8/layout/chevron2"/>
    <dgm:cxn modelId="{FC921C6E-405F-4712-8AA2-8EB91AA99520}" type="presOf" srcId="{E81EE9A2-C905-4B95-A0E9-83ABDC0DCA7C}" destId="{C58B3040-D0DD-4A6E-9B35-D4D24A6278E9}" srcOrd="0" destOrd="0" presId="urn:microsoft.com/office/officeart/2005/8/layout/chevron2"/>
    <dgm:cxn modelId="{06BACB51-2AAE-46FE-8540-DF13F9610008}" type="presOf" srcId="{93A01FF4-9492-4EFE-8AE4-F4A8A3FF3C59}" destId="{50DE2119-20AA-4FD2-A6D2-1AA50EB8D8F2}" srcOrd="0" destOrd="2" presId="urn:microsoft.com/office/officeart/2005/8/layout/chevron2"/>
    <dgm:cxn modelId="{D0697856-A71A-4792-B79D-7D0EBB756160}" srcId="{B0A17309-16AB-47BE-A720-1291642737B8}" destId="{910A3ECD-6A29-418D-9A55-D48C3ECC824A}" srcOrd="0" destOrd="0" parTransId="{B3A520E8-94A7-41BF-B2F5-C4E5CE17A32D}" sibTransId="{79C06FC6-EA1A-4094-BF56-34CB6299E1ED}"/>
    <dgm:cxn modelId="{26A4B387-C5E3-4BBC-83AE-56B8F8C9943D}" type="presOf" srcId="{2D95CE1A-221E-47B4-B8EF-862C381FC492}" destId="{D098F5F7-B6AC-4813-84D0-8C6C5510E714}" srcOrd="0" destOrd="0" presId="urn:microsoft.com/office/officeart/2005/8/layout/chevron2"/>
    <dgm:cxn modelId="{B4C21990-31D4-4FB3-A2C6-1130DA48720E}" type="presOf" srcId="{C670CB8C-9F5F-4951-B5B5-8A0B9E4BB5C7}" destId="{D098F5F7-B6AC-4813-84D0-8C6C5510E714}" srcOrd="0" destOrd="1" presId="urn:microsoft.com/office/officeart/2005/8/layout/chevron2"/>
    <dgm:cxn modelId="{3DBA679D-3DB0-4CB5-BE06-F394501C1968}" srcId="{1D74AFF1-B3E6-4C11-9378-798211ADDB2B}" destId="{54B98024-6691-42C9-BDB8-68EA39335072}" srcOrd="0" destOrd="0" parTransId="{31C1297B-ACCE-4AAD-8E97-6734CBC24B11}" sibTransId="{8EF48E22-365F-4775-8D2F-5F77F8DE4AA5}"/>
    <dgm:cxn modelId="{02C6AFA7-1E1D-4D68-98B0-BEEF8869D692}" type="presOf" srcId="{C935C884-B7AC-4583-9BFA-496FC3600C44}" destId="{9BE68F85-E382-4778-85A9-DCE9DCF30904}" srcOrd="0" destOrd="0" presId="urn:microsoft.com/office/officeart/2005/8/layout/chevron2"/>
    <dgm:cxn modelId="{02DA6AAC-7440-4F5A-A522-366C86DB676D}" type="presOf" srcId="{54B98024-6691-42C9-BDB8-68EA39335072}" destId="{DB096475-0FFE-4D49-B210-734E70FC2304}" srcOrd="0" destOrd="0" presId="urn:microsoft.com/office/officeart/2005/8/layout/chevron2"/>
    <dgm:cxn modelId="{B8DCB1B4-997A-47FC-9B82-3D1105289D29}" srcId="{97FA1B38-6511-4581-B2E0-92048D5B896F}" destId="{6E03DE27-C202-4DE8-8AF4-A231F690BD46}" srcOrd="1" destOrd="0" parTransId="{FFB146EA-900B-4FAB-B2BD-724787216918}" sibTransId="{ACC0C392-1CF9-47A8-A1B1-C5F0753426AE}"/>
    <dgm:cxn modelId="{5EC29BC3-D8F1-42B5-A9A2-FC2103468E20}" type="presOf" srcId="{6E03DE27-C202-4DE8-8AF4-A231F690BD46}" destId="{50DE2119-20AA-4FD2-A6D2-1AA50EB8D8F2}" srcOrd="0" destOrd="1" presId="urn:microsoft.com/office/officeart/2005/8/layout/chevron2"/>
    <dgm:cxn modelId="{A59C65C4-3F86-404B-96F5-394E55CD1948}" srcId="{97FA1B38-6511-4581-B2E0-92048D5B896F}" destId="{93A01FF4-9492-4EFE-8AE4-F4A8A3FF3C59}" srcOrd="2" destOrd="0" parTransId="{8792EBC9-6DB4-4F37-BA4C-BA4843EC2EF4}" sibTransId="{3C2CA53D-B2E2-424F-B7DA-A63C08D4357E}"/>
    <dgm:cxn modelId="{2D202BD3-F553-478D-9D01-5E701645AFB6}" srcId="{97FA1B38-6511-4581-B2E0-92048D5B896F}" destId="{5A64C928-ADA1-4F44-A658-2BE05E66F43C}" srcOrd="0" destOrd="0" parTransId="{1C8DD16B-CC25-4C22-9CCF-C3C5FF5DB2F1}" sibTransId="{93BE00BF-37CF-43AA-AC77-BCB4BB30CB76}"/>
    <dgm:cxn modelId="{66EE8DD5-A220-4754-849E-63657E0A8DB6}" type="presOf" srcId="{1D74AFF1-B3E6-4C11-9378-798211ADDB2B}" destId="{0FD11B44-A6BC-49B6-8895-D5681FDB6BB6}" srcOrd="0" destOrd="0" presId="urn:microsoft.com/office/officeart/2005/8/layout/chevron2"/>
    <dgm:cxn modelId="{8CAE2BDB-C391-4CD7-B2D8-3F00BD9F06ED}" srcId="{9D287C99-FCFF-44AD-8383-520F5E541A2C}" destId="{ACD397FF-0072-4B78-8ECA-A566F5996EFF}" srcOrd="0" destOrd="0" parTransId="{85CEC383-21C0-4F05-9C8F-5D74781A7E85}" sibTransId="{83F4DABB-B8E4-4CD1-8BFE-7905AB9A44CD}"/>
    <dgm:cxn modelId="{EBC6A3DC-4919-4A80-98EB-8FC73D36A01F}" type="presOf" srcId="{16C3C07F-0CE1-4AEE-B2F6-1835C618A09F}" destId="{BDBDD349-DA04-4E36-9453-4B08489F0386}" srcOrd="0" destOrd="1" presId="urn:microsoft.com/office/officeart/2005/8/layout/chevron2"/>
    <dgm:cxn modelId="{D4EBDDEF-AFE9-4941-A10A-8F42F139CA50}" srcId="{E81EE9A2-C905-4B95-A0E9-83ABDC0DCA7C}" destId="{9D287C99-FCFF-44AD-8383-520F5E541A2C}" srcOrd="0" destOrd="0" parTransId="{E6514A92-C283-4B70-A363-B78E3FD6CEDD}" sibTransId="{3AA3F0AC-E269-4508-B307-CEAB385ECE30}"/>
    <dgm:cxn modelId="{F44517F0-E0C1-439B-9CDD-89549DA6C2CA}" srcId="{C935C884-B7AC-4583-9BFA-496FC3600C44}" destId="{2D95CE1A-221E-47B4-B8EF-862C381FC492}" srcOrd="0" destOrd="0" parTransId="{1BFCCC88-71D3-46EF-8E55-6C972174FC62}" sibTransId="{575FD894-2645-47A3-84AE-C4E554BCBB93}"/>
    <dgm:cxn modelId="{EA73C9F0-2C9D-4243-BB53-484F9DD69A78}" type="presOf" srcId="{C69D0B7D-181C-47D6-8B3B-99E76C4EBEB1}" destId="{28B7CF50-CE41-47BE-8797-5BEA03F2CCC4}" srcOrd="0" destOrd="1" presId="urn:microsoft.com/office/officeart/2005/8/layout/chevron2"/>
    <dgm:cxn modelId="{9FC084F1-2FB7-490E-922A-B17032561FF6}" type="presOf" srcId="{B0A17309-16AB-47BE-A720-1291642737B8}" destId="{FC88F529-5271-4182-A5B5-14F363AACCE2}" srcOrd="0" destOrd="0" presId="urn:microsoft.com/office/officeart/2005/8/layout/chevron2"/>
    <dgm:cxn modelId="{13F8C1F4-A08A-4B8E-B25B-980925E21DC4}" type="presOf" srcId="{5A64C928-ADA1-4F44-A658-2BE05E66F43C}" destId="{50DE2119-20AA-4FD2-A6D2-1AA50EB8D8F2}" srcOrd="0" destOrd="0" presId="urn:microsoft.com/office/officeart/2005/8/layout/chevron2"/>
    <dgm:cxn modelId="{C34D06F8-AB68-4C42-A5CF-D9A923698412}" type="presOf" srcId="{E4AC9D81-E6CF-4DF5-863D-CF7C6BA4701C}" destId="{24044A73-6529-4715-9EA5-EA9E9A90B789}" srcOrd="0" destOrd="0" presId="urn:microsoft.com/office/officeart/2005/8/layout/chevron2"/>
    <dgm:cxn modelId="{4CA896FF-7920-4817-AF74-DEABB980CC86}" type="presOf" srcId="{910A3ECD-6A29-418D-9A55-D48C3ECC824A}" destId="{28B7CF50-CE41-47BE-8797-5BEA03F2CCC4}" srcOrd="0" destOrd="0" presId="urn:microsoft.com/office/officeart/2005/8/layout/chevron2"/>
    <dgm:cxn modelId="{9B5BFAFF-29AF-45BE-ADE3-70DF2B99EE10}" srcId="{E81EE9A2-C905-4B95-A0E9-83ABDC0DCA7C}" destId="{E4AC9D81-E6CF-4DF5-863D-CF7C6BA4701C}" srcOrd="1" destOrd="0" parTransId="{0191C922-C621-4415-9394-F8504DC84337}" sibTransId="{A283BCE7-C689-47FB-8313-808D8E325B8F}"/>
    <dgm:cxn modelId="{C188BB02-F980-4A14-B762-DB5E48CA1A3A}" type="presParOf" srcId="{C58B3040-D0DD-4A6E-9B35-D4D24A6278E9}" destId="{2F66C0DC-399B-4996-B814-2112BA13FD6B}" srcOrd="0" destOrd="0" presId="urn:microsoft.com/office/officeart/2005/8/layout/chevron2"/>
    <dgm:cxn modelId="{6EDA3D60-D535-4423-95C9-344463DE0FC6}" type="presParOf" srcId="{2F66C0DC-399B-4996-B814-2112BA13FD6B}" destId="{C11D89A6-3776-4FE5-8E0E-AD3582DD90B8}" srcOrd="0" destOrd="0" presId="urn:microsoft.com/office/officeart/2005/8/layout/chevron2"/>
    <dgm:cxn modelId="{15E87838-A533-4A8E-A8AA-72074FFC7387}" type="presParOf" srcId="{2F66C0DC-399B-4996-B814-2112BA13FD6B}" destId="{BDBDD349-DA04-4E36-9453-4B08489F0386}" srcOrd="1" destOrd="0" presId="urn:microsoft.com/office/officeart/2005/8/layout/chevron2"/>
    <dgm:cxn modelId="{A4DA9B06-88F8-4F5B-9EA6-3775F769584D}" type="presParOf" srcId="{C58B3040-D0DD-4A6E-9B35-D4D24A6278E9}" destId="{59F0552D-245D-42A4-BCBF-29F3136B8F0B}" srcOrd="1" destOrd="0" presId="urn:microsoft.com/office/officeart/2005/8/layout/chevron2"/>
    <dgm:cxn modelId="{8A49BAEF-AD4E-4B3D-8ABE-20E5B15E4857}" type="presParOf" srcId="{C58B3040-D0DD-4A6E-9B35-D4D24A6278E9}" destId="{0D2540E7-03E4-42F4-84DB-05AE0A92F1E7}" srcOrd="2" destOrd="0" presId="urn:microsoft.com/office/officeart/2005/8/layout/chevron2"/>
    <dgm:cxn modelId="{3170E00B-D3D2-406D-9066-2D40DE95D815}" type="presParOf" srcId="{0D2540E7-03E4-42F4-84DB-05AE0A92F1E7}" destId="{24044A73-6529-4715-9EA5-EA9E9A90B789}" srcOrd="0" destOrd="0" presId="urn:microsoft.com/office/officeart/2005/8/layout/chevron2"/>
    <dgm:cxn modelId="{179F1607-517E-44E2-963D-9BF529F3D9A2}" type="presParOf" srcId="{0D2540E7-03E4-42F4-84DB-05AE0A92F1E7}" destId="{97F9F88F-F764-4EF4-92B6-1887132B4A1D}" srcOrd="1" destOrd="0" presId="urn:microsoft.com/office/officeart/2005/8/layout/chevron2"/>
    <dgm:cxn modelId="{855A095E-EA7C-4253-8525-0F93BA4D258B}" type="presParOf" srcId="{C58B3040-D0DD-4A6E-9B35-D4D24A6278E9}" destId="{1C27F281-2FEF-41BA-A590-BAF1ED61496D}" srcOrd="3" destOrd="0" presId="urn:microsoft.com/office/officeart/2005/8/layout/chevron2"/>
    <dgm:cxn modelId="{AC3952BC-3147-4977-8E98-668153FE99BD}" type="presParOf" srcId="{C58B3040-D0DD-4A6E-9B35-D4D24A6278E9}" destId="{0555F66C-6327-40B3-980E-3A5D886C429E}" srcOrd="4" destOrd="0" presId="urn:microsoft.com/office/officeart/2005/8/layout/chevron2"/>
    <dgm:cxn modelId="{9ED3834E-90E8-4505-9AD2-CA932A0BBC3B}" type="presParOf" srcId="{0555F66C-6327-40B3-980E-3A5D886C429E}" destId="{15CE8D6F-C9FA-4D91-BABD-9FD89C60EFA8}" srcOrd="0" destOrd="0" presId="urn:microsoft.com/office/officeart/2005/8/layout/chevron2"/>
    <dgm:cxn modelId="{43D0292B-4757-47F0-9F0A-EC38DACDF774}" type="presParOf" srcId="{0555F66C-6327-40B3-980E-3A5D886C429E}" destId="{50DE2119-20AA-4FD2-A6D2-1AA50EB8D8F2}" srcOrd="1" destOrd="0" presId="urn:microsoft.com/office/officeart/2005/8/layout/chevron2"/>
    <dgm:cxn modelId="{9C3816B6-3037-415A-B37A-3631A2254211}" type="presParOf" srcId="{C58B3040-D0DD-4A6E-9B35-D4D24A6278E9}" destId="{3DA4A1F8-2D11-4EB3-A580-A81492095BD0}" srcOrd="5" destOrd="0" presId="urn:microsoft.com/office/officeart/2005/8/layout/chevron2"/>
    <dgm:cxn modelId="{0F967E13-9270-47C2-9935-4169959B4C4B}" type="presParOf" srcId="{C58B3040-D0DD-4A6E-9B35-D4D24A6278E9}" destId="{606D0867-F942-4DBB-8EFE-76442AE3277D}" srcOrd="6" destOrd="0" presId="urn:microsoft.com/office/officeart/2005/8/layout/chevron2"/>
    <dgm:cxn modelId="{CF5FFE33-03AE-4A3D-8CE0-BBF50D3DFF9E}" type="presParOf" srcId="{606D0867-F942-4DBB-8EFE-76442AE3277D}" destId="{FC88F529-5271-4182-A5B5-14F363AACCE2}" srcOrd="0" destOrd="0" presId="urn:microsoft.com/office/officeart/2005/8/layout/chevron2"/>
    <dgm:cxn modelId="{F515D201-6BC8-4649-B034-DB95E6DDC63B}" type="presParOf" srcId="{606D0867-F942-4DBB-8EFE-76442AE3277D}" destId="{28B7CF50-CE41-47BE-8797-5BEA03F2CCC4}" srcOrd="1" destOrd="0" presId="urn:microsoft.com/office/officeart/2005/8/layout/chevron2"/>
    <dgm:cxn modelId="{47FB002D-083D-4B89-8025-9634E0DC73FB}" type="presParOf" srcId="{C58B3040-D0DD-4A6E-9B35-D4D24A6278E9}" destId="{C3FCBA65-95FA-44D1-B7E0-0C6963B879FC}" srcOrd="7" destOrd="0" presId="urn:microsoft.com/office/officeart/2005/8/layout/chevron2"/>
    <dgm:cxn modelId="{BB8958C0-9002-43D7-8FE2-C0F171C40F31}" type="presParOf" srcId="{C58B3040-D0DD-4A6E-9B35-D4D24A6278E9}" destId="{7608F4A3-F2E5-4169-BAD7-6C3D7F9393CF}" srcOrd="8" destOrd="0" presId="urn:microsoft.com/office/officeart/2005/8/layout/chevron2"/>
    <dgm:cxn modelId="{076FE07C-CD6A-4B96-BE33-BEB3C4FDE9EC}" type="presParOf" srcId="{7608F4A3-F2E5-4169-BAD7-6C3D7F9393CF}" destId="{9BE68F85-E382-4778-85A9-DCE9DCF30904}" srcOrd="0" destOrd="0" presId="urn:microsoft.com/office/officeart/2005/8/layout/chevron2"/>
    <dgm:cxn modelId="{F3BACE57-2F36-419C-892D-1430D1CF57E8}" type="presParOf" srcId="{7608F4A3-F2E5-4169-BAD7-6C3D7F9393CF}" destId="{D098F5F7-B6AC-4813-84D0-8C6C5510E714}" srcOrd="1" destOrd="0" presId="urn:microsoft.com/office/officeart/2005/8/layout/chevron2"/>
    <dgm:cxn modelId="{6B16414F-2D8B-4D66-8396-DF76B49D5038}" type="presParOf" srcId="{C58B3040-D0DD-4A6E-9B35-D4D24A6278E9}" destId="{DB7978EB-DA51-4497-984D-CF7D3AD3B2A1}" srcOrd="9" destOrd="0" presId="urn:microsoft.com/office/officeart/2005/8/layout/chevron2"/>
    <dgm:cxn modelId="{55C19026-D1B7-4755-BAFF-09B0ED18BB6E}" type="presParOf" srcId="{C58B3040-D0DD-4A6E-9B35-D4D24A6278E9}" destId="{C1E54A2B-B314-4AD7-A550-E5C782D1B08B}" srcOrd="10" destOrd="0" presId="urn:microsoft.com/office/officeart/2005/8/layout/chevron2"/>
    <dgm:cxn modelId="{4BB3C477-4D15-46A0-B02D-294444CB901A}" type="presParOf" srcId="{C1E54A2B-B314-4AD7-A550-E5C782D1B08B}" destId="{0FD11B44-A6BC-49B6-8895-D5681FDB6BB6}" srcOrd="0" destOrd="0" presId="urn:microsoft.com/office/officeart/2005/8/layout/chevron2"/>
    <dgm:cxn modelId="{9BE26CAA-E575-4A00-8228-AEFF277495B3}" type="presParOf" srcId="{C1E54A2B-B314-4AD7-A550-E5C782D1B08B}" destId="{DB096475-0FFE-4D49-B210-734E70FC230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D89A6-3776-4FE5-8E0E-AD3582DD90B8}">
      <dsp:nvSpPr>
        <dsp:cNvPr id="0" name=""/>
        <dsp:cNvSpPr/>
      </dsp:nvSpPr>
      <dsp:spPr>
        <a:xfrm rot="5400000">
          <a:off x="-133500" y="138231"/>
          <a:ext cx="890006" cy="623004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Phase 1</a:t>
          </a:r>
          <a:br>
            <a:rPr lang="en-IN" sz="1000" kern="1200" dirty="0"/>
          </a:br>
          <a:r>
            <a:rPr lang="en-IN" sz="1000" kern="1200" dirty="0"/>
            <a:t>(07-26 Feb)</a:t>
          </a:r>
        </a:p>
      </dsp:txBody>
      <dsp:txXfrm rot="-5400000">
        <a:off x="1" y="316232"/>
        <a:ext cx="623004" cy="267002"/>
      </dsp:txXfrm>
    </dsp:sp>
    <dsp:sp modelId="{BDBDD349-DA04-4E36-9453-4B08489F0386}">
      <dsp:nvSpPr>
        <dsp:cNvPr id="0" name=""/>
        <dsp:cNvSpPr/>
      </dsp:nvSpPr>
      <dsp:spPr>
        <a:xfrm rot="5400000">
          <a:off x="3002037" y="-2374302"/>
          <a:ext cx="578808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Initiation and finalisation of Project idea for the term project.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4 Discussions through virtual meetings in MS teams, in the month of February.</a:t>
          </a:r>
        </a:p>
      </dsp:txBody>
      <dsp:txXfrm rot="-5400000">
        <a:off x="623005" y="32985"/>
        <a:ext cx="5308618" cy="522298"/>
      </dsp:txXfrm>
    </dsp:sp>
    <dsp:sp modelId="{24044A73-6529-4715-9EA5-EA9E9A90B789}">
      <dsp:nvSpPr>
        <dsp:cNvPr id="0" name=""/>
        <dsp:cNvSpPr/>
      </dsp:nvSpPr>
      <dsp:spPr>
        <a:xfrm rot="5400000">
          <a:off x="-133500" y="930116"/>
          <a:ext cx="890006" cy="623004"/>
        </a:xfrm>
        <a:prstGeom prst="chevron">
          <a:avLst/>
        </a:prstGeom>
        <a:solidFill>
          <a:schemeClr val="accent2">
            <a:shade val="80000"/>
            <a:hueOff val="-88061"/>
            <a:satOff val="-6970"/>
            <a:lumOff val="6895"/>
            <a:alphaOff val="0"/>
          </a:schemeClr>
        </a:solidFill>
        <a:ln w="15875" cap="flat" cmpd="sng" algn="ctr">
          <a:solidFill>
            <a:schemeClr val="accent2">
              <a:shade val="80000"/>
              <a:hueOff val="-88061"/>
              <a:satOff val="-6970"/>
              <a:lumOff val="6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Phase 1(a)</a:t>
          </a:r>
        </a:p>
      </dsp:txBody>
      <dsp:txXfrm rot="-5400000">
        <a:off x="1" y="1108117"/>
        <a:ext cx="623004" cy="267002"/>
      </dsp:txXfrm>
    </dsp:sp>
    <dsp:sp modelId="{97F9F88F-F764-4EF4-92B6-1887132B4A1D}">
      <dsp:nvSpPr>
        <dsp:cNvPr id="0" name=""/>
        <dsp:cNvSpPr/>
      </dsp:nvSpPr>
      <dsp:spPr>
        <a:xfrm rot="5400000">
          <a:off x="3002189" y="-1582569"/>
          <a:ext cx="578503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-88061"/>
              <a:satOff val="-6970"/>
              <a:lumOff val="6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First project review on 18</a:t>
          </a:r>
          <a:r>
            <a:rPr lang="en-IN" sz="1100" kern="1200" baseline="30000" dirty="0"/>
            <a:t>th</a:t>
          </a:r>
          <a:r>
            <a:rPr lang="en-IN" sz="1100" kern="1200" dirty="0"/>
            <a:t> February.</a:t>
          </a:r>
        </a:p>
      </dsp:txBody>
      <dsp:txXfrm rot="-5400000">
        <a:off x="623004" y="824856"/>
        <a:ext cx="5308633" cy="522023"/>
      </dsp:txXfrm>
    </dsp:sp>
    <dsp:sp modelId="{15CE8D6F-C9FA-4D91-BABD-9FD89C60EFA8}">
      <dsp:nvSpPr>
        <dsp:cNvPr id="0" name=""/>
        <dsp:cNvSpPr/>
      </dsp:nvSpPr>
      <dsp:spPr>
        <a:xfrm rot="5400000">
          <a:off x="-133500" y="1722001"/>
          <a:ext cx="890006" cy="623004"/>
        </a:xfrm>
        <a:prstGeom prst="chevron">
          <a:avLst/>
        </a:prstGeom>
        <a:solidFill>
          <a:schemeClr val="accent2">
            <a:shade val="80000"/>
            <a:hueOff val="-176123"/>
            <a:satOff val="-13939"/>
            <a:lumOff val="13790"/>
            <a:alphaOff val="0"/>
          </a:schemeClr>
        </a:solidFill>
        <a:ln w="15875" cap="flat" cmpd="sng" algn="ctr">
          <a:solidFill>
            <a:schemeClr val="accent2">
              <a:shade val="80000"/>
              <a:hueOff val="-176123"/>
              <a:satOff val="-13939"/>
              <a:lumOff val="137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Phase- 2</a:t>
          </a:r>
          <a:br>
            <a:rPr lang="en-IN" sz="1000" kern="1200" dirty="0"/>
          </a:br>
          <a:r>
            <a:rPr lang="en-IN" sz="1000" kern="1200" dirty="0"/>
            <a:t>(01-11 March)</a:t>
          </a:r>
        </a:p>
      </dsp:txBody>
      <dsp:txXfrm rot="-5400000">
        <a:off x="1" y="1900002"/>
        <a:ext cx="623004" cy="267002"/>
      </dsp:txXfrm>
    </dsp:sp>
    <dsp:sp modelId="{50DE2119-20AA-4FD2-A6D2-1AA50EB8D8F2}">
      <dsp:nvSpPr>
        <dsp:cNvPr id="0" name=""/>
        <dsp:cNvSpPr/>
      </dsp:nvSpPr>
      <dsp:spPr>
        <a:xfrm rot="5400000">
          <a:off x="3002189" y="-790684"/>
          <a:ext cx="578503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-176123"/>
              <a:satOff val="-13939"/>
              <a:lumOff val="137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Working on the initial design, required components, circuit diagrams and coding work.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5 Discussions through virtual meetings in MS teams, in the month of February.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Procuring  of components like cardboard, motors, sensor, timing belt and pulleys.</a:t>
          </a:r>
        </a:p>
      </dsp:txBody>
      <dsp:txXfrm rot="-5400000">
        <a:off x="623004" y="1616741"/>
        <a:ext cx="5308633" cy="522023"/>
      </dsp:txXfrm>
    </dsp:sp>
    <dsp:sp modelId="{FC88F529-5271-4182-A5B5-14F363AACCE2}">
      <dsp:nvSpPr>
        <dsp:cNvPr id="0" name=""/>
        <dsp:cNvSpPr/>
      </dsp:nvSpPr>
      <dsp:spPr>
        <a:xfrm rot="5400000">
          <a:off x="-133500" y="2513887"/>
          <a:ext cx="890006" cy="623004"/>
        </a:xfrm>
        <a:prstGeom prst="chevron">
          <a:avLst/>
        </a:prstGeom>
        <a:solidFill>
          <a:schemeClr val="accent2">
            <a:shade val="80000"/>
            <a:hueOff val="-264184"/>
            <a:satOff val="-20909"/>
            <a:lumOff val="20684"/>
            <a:alphaOff val="0"/>
          </a:schemeClr>
        </a:solidFill>
        <a:ln w="15875" cap="flat" cmpd="sng" algn="ctr">
          <a:solidFill>
            <a:schemeClr val="accent2">
              <a:shade val="80000"/>
              <a:hueOff val="-264184"/>
              <a:satOff val="-20909"/>
              <a:lumOff val="206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Phase 3</a:t>
          </a:r>
          <a:br>
            <a:rPr lang="en-IN" sz="900" kern="1200" dirty="0"/>
          </a:br>
          <a:r>
            <a:rPr lang="en-IN" sz="900" kern="1200" dirty="0"/>
            <a:t>(21 March </a:t>
          </a:r>
          <a:br>
            <a:rPr lang="en-IN" sz="900" kern="1200" dirty="0"/>
          </a:br>
          <a:r>
            <a:rPr lang="en-IN" sz="900" kern="1200" dirty="0"/>
            <a:t>to </a:t>
          </a:r>
          <a:br>
            <a:rPr lang="en-IN" sz="900" kern="1200" dirty="0"/>
          </a:br>
          <a:r>
            <a:rPr lang="en-IN" sz="900" kern="1200" dirty="0"/>
            <a:t>4</a:t>
          </a:r>
          <a:r>
            <a:rPr lang="en-IN" sz="900" kern="1200" baseline="30000" dirty="0"/>
            <a:t>th</a:t>
          </a:r>
          <a:r>
            <a:rPr lang="en-IN" sz="900" kern="1200" dirty="0"/>
            <a:t> April</a:t>
          </a:r>
          <a:r>
            <a:rPr lang="en-IN" sz="1000" kern="1200" dirty="0"/>
            <a:t>)</a:t>
          </a:r>
        </a:p>
      </dsp:txBody>
      <dsp:txXfrm rot="-5400000">
        <a:off x="1" y="2691888"/>
        <a:ext cx="623004" cy="267002"/>
      </dsp:txXfrm>
    </dsp:sp>
    <dsp:sp modelId="{28B7CF50-CE41-47BE-8797-5BEA03F2CCC4}">
      <dsp:nvSpPr>
        <dsp:cNvPr id="0" name=""/>
        <dsp:cNvSpPr/>
      </dsp:nvSpPr>
      <dsp:spPr>
        <a:xfrm rot="5400000">
          <a:off x="3002189" y="1201"/>
          <a:ext cx="578503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-264184"/>
              <a:satOff val="-20909"/>
              <a:lumOff val="206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 Finalising the code (</a:t>
          </a:r>
          <a:r>
            <a:rPr lang="en-IN" sz="1100" kern="1200" dirty="0">
              <a:hlinkClick xmlns:r="http://schemas.openxmlformats.org/officeDocument/2006/relationships" r:id="rId1"/>
            </a:rPr>
            <a:t>https://github.com/Gobind147/Automated-Pick-and-Place-Mechanism</a:t>
          </a:r>
          <a:r>
            <a:rPr lang="en-IN" sz="1100" kern="1200" dirty="0"/>
            <a:t>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Working on the Assembly </a:t>
          </a:r>
        </a:p>
      </dsp:txBody>
      <dsp:txXfrm rot="-5400000">
        <a:off x="623004" y="2408626"/>
        <a:ext cx="5308633" cy="522023"/>
      </dsp:txXfrm>
    </dsp:sp>
    <dsp:sp modelId="{9BE68F85-E382-4778-85A9-DCE9DCF30904}">
      <dsp:nvSpPr>
        <dsp:cNvPr id="0" name=""/>
        <dsp:cNvSpPr/>
      </dsp:nvSpPr>
      <dsp:spPr>
        <a:xfrm rot="5400000">
          <a:off x="-133500" y="3305772"/>
          <a:ext cx="890006" cy="623004"/>
        </a:xfrm>
        <a:prstGeom prst="chevron">
          <a:avLst/>
        </a:prstGeom>
        <a:solidFill>
          <a:schemeClr val="accent2">
            <a:shade val="80000"/>
            <a:hueOff val="-352246"/>
            <a:satOff val="-27878"/>
            <a:lumOff val="27579"/>
            <a:alphaOff val="0"/>
          </a:schemeClr>
        </a:solidFill>
        <a:ln w="15875" cap="flat" cmpd="sng" algn="ctr">
          <a:solidFill>
            <a:schemeClr val="accent2">
              <a:shade val="80000"/>
              <a:hueOff val="-352246"/>
              <a:satOff val="-27878"/>
              <a:lumOff val="27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Phase 3(a)</a:t>
          </a:r>
        </a:p>
      </dsp:txBody>
      <dsp:txXfrm rot="-5400000">
        <a:off x="1" y="3483773"/>
        <a:ext cx="623004" cy="267002"/>
      </dsp:txXfrm>
    </dsp:sp>
    <dsp:sp modelId="{D098F5F7-B6AC-4813-84D0-8C6C5510E714}">
      <dsp:nvSpPr>
        <dsp:cNvPr id="0" name=""/>
        <dsp:cNvSpPr/>
      </dsp:nvSpPr>
      <dsp:spPr>
        <a:xfrm rot="5400000">
          <a:off x="3002189" y="793086"/>
          <a:ext cx="578503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-352246"/>
              <a:satOff val="-27878"/>
              <a:lumOff val="27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Final project review on 02</a:t>
          </a:r>
          <a:r>
            <a:rPr lang="en-IN" sz="1100" kern="1200" baseline="30000" dirty="0"/>
            <a:t>nd</a:t>
          </a:r>
          <a:r>
            <a:rPr lang="en-IN" sz="1100" kern="1200" dirty="0"/>
            <a:t> April.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Explained the status of the project.</a:t>
          </a:r>
        </a:p>
      </dsp:txBody>
      <dsp:txXfrm rot="-5400000">
        <a:off x="623004" y="3200511"/>
        <a:ext cx="5308633" cy="522023"/>
      </dsp:txXfrm>
    </dsp:sp>
    <dsp:sp modelId="{0FD11B44-A6BC-49B6-8895-D5681FDB6BB6}">
      <dsp:nvSpPr>
        <dsp:cNvPr id="0" name=""/>
        <dsp:cNvSpPr/>
      </dsp:nvSpPr>
      <dsp:spPr>
        <a:xfrm rot="5400000">
          <a:off x="-133500" y="4097657"/>
          <a:ext cx="890006" cy="623004"/>
        </a:xfrm>
        <a:prstGeom prst="chevron">
          <a:avLst/>
        </a:prstGeom>
        <a:solidFill>
          <a:schemeClr val="accent2">
            <a:shade val="80000"/>
            <a:hueOff val="-440307"/>
            <a:satOff val="-34848"/>
            <a:lumOff val="34474"/>
            <a:alphaOff val="0"/>
          </a:schemeClr>
        </a:solidFill>
        <a:ln w="15875" cap="flat" cmpd="sng" algn="ctr">
          <a:solidFill>
            <a:schemeClr val="accent2">
              <a:shade val="80000"/>
              <a:hueOff val="-440307"/>
              <a:satOff val="-34848"/>
              <a:lumOff val="344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Phase 4</a:t>
          </a:r>
          <a:br>
            <a:rPr lang="en-IN" sz="1000" kern="1200" dirty="0"/>
          </a:br>
          <a:r>
            <a:rPr lang="en-IN" sz="1000" kern="1200" dirty="0"/>
            <a:t>(April 9th)</a:t>
          </a:r>
        </a:p>
      </dsp:txBody>
      <dsp:txXfrm rot="-5400000">
        <a:off x="1" y="4275658"/>
        <a:ext cx="623004" cy="267002"/>
      </dsp:txXfrm>
    </dsp:sp>
    <dsp:sp modelId="{DB096475-0FFE-4D49-B210-734E70FC2304}">
      <dsp:nvSpPr>
        <dsp:cNvPr id="0" name=""/>
        <dsp:cNvSpPr/>
      </dsp:nvSpPr>
      <dsp:spPr>
        <a:xfrm rot="5400000">
          <a:off x="3002189" y="1584971"/>
          <a:ext cx="578503" cy="5336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-440307"/>
              <a:satOff val="-34848"/>
              <a:lumOff val="344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Submitting the Final report along with demonstration of assembly with  a presentation.</a:t>
          </a:r>
        </a:p>
      </dsp:txBody>
      <dsp:txXfrm rot="-5400000">
        <a:off x="623004" y="3992396"/>
        <a:ext cx="5308633" cy="522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4/10/2022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 ?><Relationships xmlns="http://schemas.openxmlformats.org/package/2006/relationships"><Relationship Id="rId8" Target="../slideLayouts/slideLayout8.xml" Type="http://schemas.openxmlformats.org/officeDocument/2006/relationships/slideLayout"/><Relationship Id="rId13" Target="../media/image1.jpeg" Type="http://schemas.openxmlformats.org/officeDocument/2006/relationships/image"/><Relationship Id="rId3" Target="../slideLayouts/slideLayout3.xml" Type="http://schemas.openxmlformats.org/officeDocument/2006/relationships/slideLayout"/><Relationship Id="rId7" Target="../slideLayouts/slideLayout7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1" Target="../slideLayouts/slideLayout1.xml" Type="http://schemas.openxmlformats.org/officeDocument/2006/relationships/slideLayout"/><Relationship Id="rId6" Target="../slideLayouts/slideLayout6.xml" Type="http://schemas.openxmlformats.org/officeDocument/2006/relationships/slideLayout"/><Relationship Id="rId11" Target="../slideLayouts/slideLayout11.xml" Type="http://schemas.openxmlformats.org/officeDocument/2006/relationships/slideLayout"/><Relationship Id="rId5" Target="../slideLayouts/slideLayout5.xml" Type="http://schemas.openxmlformats.org/officeDocument/2006/relationships/slideLayout"/><Relationship Id="rId15" Target="../media/hdphoto1.wdp" Type="http://schemas.microsoft.com/office/2007/relationships/hdphoto"/><Relationship Id="rId10" Target="../slideLayouts/slideLayout10.xml" Type="http://schemas.openxmlformats.org/officeDocument/2006/relationships/slideLayout"/><Relationship Id="rId4" Target="../slideLayouts/slideLayout4.xml" Type="http://schemas.openxmlformats.org/officeDocument/2006/relationships/slideLayout"/><Relationship Id="rId9" Target="../slideLayouts/slideLayout9.xml" Type="http://schemas.openxmlformats.org/officeDocument/2006/relationships/slideLayout"/><Relationship Id="rId14" Target="../media/image2.jpeg" Type="http://schemas.openxmlformats.org/officeDocument/2006/relationships/imag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4/10/2022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sv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315" y="1659942"/>
            <a:ext cx="8637073" cy="1897484"/>
          </a:xfrm>
        </p:spPr>
        <p:txBody>
          <a:bodyPr/>
          <a:lstStyle/>
          <a:p>
            <a:r>
              <a:rPr lang="en-US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PICK AND PLACE ROBOTIC 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458" y="3519484"/>
            <a:ext cx="8637072" cy="44292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Involves  the application of ARDUINO, Color detecting sensor and Motors</a:t>
            </a:r>
            <a:r>
              <a:rPr lang="en-US" dirty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DFDFD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E1879-8246-44C5-AF94-98A66F1F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9272" y="1631515"/>
            <a:ext cx="1636073" cy="182831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93019-C478-4062-91E8-49E771DA4AED}"/>
              </a:ext>
            </a:extLst>
          </p:cNvPr>
          <p:cNvSpPr txBox="1">
            <a:spLocks/>
          </p:cNvSpPr>
          <p:nvPr/>
        </p:nvSpPr>
        <p:spPr>
          <a:xfrm>
            <a:off x="43695" y="4022062"/>
            <a:ext cx="4739951" cy="1897484"/>
          </a:xfrm>
          <a:prstGeom prst="rect">
            <a:avLst/>
          </a:prstGeom>
        </p:spPr>
        <p:txBody>
          <a:bodyPr vert="horz" lIns="91440" tIns="91440" rIns="91440" bIns="9144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Submitted to:</a:t>
            </a:r>
          </a:p>
          <a:p>
            <a:r>
              <a:rPr lang="en-US" sz="20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Professor ARUN KUMAR SAMANTARAY</a:t>
            </a:r>
          </a:p>
          <a:p>
            <a:r>
              <a:rPr lang="en-US" sz="20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PROFESSOR mihir SARANGI</a:t>
            </a:r>
          </a:p>
          <a:p>
            <a:r>
              <a:rPr lang="en-US" sz="20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Professor Cheruvu siva kumar</a:t>
            </a:r>
            <a:endParaRPr lang="en-US" sz="20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a:endParaRPr>
          </a:p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FC0538E-380E-4F3E-8F7E-10B8CEA08250}"/>
              </a:ext>
            </a:extLst>
          </p:cNvPr>
          <p:cNvSpPr txBox="1">
            <a:spLocks/>
          </p:cNvSpPr>
          <p:nvPr/>
        </p:nvSpPr>
        <p:spPr>
          <a:xfrm>
            <a:off x="10167309" y="4022062"/>
            <a:ext cx="2024691" cy="588230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u="sng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Submitted By:</a:t>
            </a:r>
          </a:p>
          <a:p>
            <a:pPr algn="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6097-BA8F-4243-A9A5-4CAC49BF1AC4}"/>
              </a:ext>
            </a:extLst>
          </p:cNvPr>
          <p:cNvSpPr txBox="1"/>
          <p:nvPr/>
        </p:nvSpPr>
        <p:spPr>
          <a:xfrm>
            <a:off x="6027994" y="4381550"/>
            <a:ext cx="6134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SREERAG V  (21RJ92R02</a:t>
            </a: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lt"/>
                <a:cs typeface="Calibri" panose="020F0502020204030204"/>
              </a:rPr>
              <a:t>)</a:t>
            </a:r>
          </a:p>
          <a:p>
            <a:pPr algn="r" defTabSz="91440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GOBIND KUMAR (21ME63R36)</a:t>
            </a:r>
            <a:endParaRPr kumimoji="0" lang="en-US" sz="1800" i="0" u="none" strike="noStrike" kern="1200" cap="none" spc="0" normalizeH="0" baseline="0" noProof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uLnTx/>
              <a:uFillTx/>
              <a:cs typeface="Calibri"/>
            </a:endParaRPr>
          </a:p>
          <a:p>
            <a:pPr algn="r" defTabSz="91440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VAIBHAV TYAGI (21ME63R37)</a:t>
            </a:r>
          </a:p>
          <a:p>
            <a:pPr algn="r" defTabSz="91440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ALLAM  VINAY NAGENDRA RAMTARUN (21ME63R39)</a:t>
            </a:r>
            <a:endParaRPr kumimoji="0" lang="en-US" sz="1800" i="0" u="none" strike="noStrike" kern="1200" cap="none" spc="0" normalizeH="0" baseline="0" noProof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uLnTx/>
              <a:uFillTx/>
              <a:cs typeface="Calibri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KESHAVA G (21ME63R40)</a:t>
            </a:r>
          </a:p>
          <a:p>
            <a:pPr algn="r" defTabSz="91440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KOMATI </a:t>
            </a:r>
            <a:r>
              <a:rPr lang="en-US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typeface="+mn-lt"/>
                <a:cs typeface="Calibri" panose="020F0502020204030204"/>
              </a:rPr>
              <a:t>R</a:t>
            </a:r>
            <a:r>
              <a:rPr kumimoji="0" lang="en-US" sz="1800" i="0" u="none" strike="noStrike" kern="1200" cap="none" spc="0" normalizeH="0" baseline="0" noProof="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uLnTx/>
                <a:uFillTx/>
                <a:ea typeface="+mn-lt"/>
                <a:cs typeface="Calibri" panose="020F0502020204030204"/>
              </a:rPr>
              <a:t>EDDY NITHIN REDDY (21ME63R41)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B377DEF-1431-4797-BAD4-5237CD46A838}"/>
              </a:ext>
            </a:extLst>
          </p:cNvPr>
          <p:cNvSpPr txBox="1">
            <a:spLocks/>
          </p:cNvSpPr>
          <p:nvPr/>
        </p:nvSpPr>
        <p:spPr>
          <a:xfrm>
            <a:off x="1468301" y="197007"/>
            <a:ext cx="9255398" cy="62408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Term project submitted for the Course : Mechatronics laboratory(</a:t>
            </a:r>
            <a:r>
              <a:rPr lang="en-IN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ME69036)</a:t>
            </a:r>
            <a:endParaRPr 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p:transition spd="med">
    <p:pull/>
  </p:transition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77D11-4EF7-4012-812A-C45A8E00324B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1303007" y="944880"/>
            <a:ext cx="3469639" cy="1195639"/>
          </a:xfrm>
        </p:spPr>
        <p:txBody>
          <a:bodyPr>
            <a:normAutofit/>
            <a:scene3d>
              <a:camera prst="orthographicFront"/>
              <a:lightRig dir="t" rig="harsh"/>
            </a:scene3d>
            <a:sp3d extrusionH="57150" prstMaterial="matte">
              <a:bevelT h="12700" prst="angle" w="63500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b="1" dirty="0" lang="en-IN">
                <a:ln/>
                <a:solidFill>
                  <a:schemeClr val="accent3"/>
                </a:solidFill>
              </a:rPr>
              <a:t>Sincerely thanking,  </a:t>
            </a:r>
          </a:p>
          <a:p>
            <a:r>
              <a:rPr b="1" dirty="0" lang="en-IN">
                <a:ln/>
                <a:solidFill>
                  <a:schemeClr val="accent3"/>
                </a:solidFill>
              </a:rPr>
              <a:t>The professors :</a:t>
            </a:r>
          </a:p>
          <a:p>
            <a:endParaRPr b="1" dirty="0" lang="en-IN">
              <a:ln/>
              <a:solidFill>
                <a:schemeClr val="accent3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E8D6D-8228-49EE-AFE6-5FFCE730BC42}"/>
              </a:ext>
            </a:extLst>
          </p:cNvPr>
          <p:cNvSpPr txBox="1">
            <a:spLocks/>
          </p:cNvSpPr>
          <p:nvPr/>
        </p:nvSpPr>
        <p:spPr>
          <a:xfrm>
            <a:off x="1303007" y="1683319"/>
            <a:ext cx="5184152" cy="1897484"/>
          </a:xfrm>
          <a:prstGeom prst="rect">
            <a:avLst/>
          </a:prstGeom>
        </p:spPr>
        <p:txBody>
          <a:bodyPr bIns="91440" lIns="91440" rIns="91440" rtlCol="0" tIns="91440" vert="horz">
            <a:normAutofit/>
          </a:bodyPr>
          <a:lstStyle>
            <a:lvl1pPr algn="l" defTabSz="914400" eaLnBrk="1" hangingPunct="1" indent="0" latinLnBrk="0" marL="0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="0" baseline="0" cap="all"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ARUN KUMAR SAMANTARAY</a:t>
            </a:r>
          </a:p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mihir SARANGI</a:t>
            </a:r>
          </a:p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Cheruvu siva kumar</a:t>
            </a:r>
            <a:endParaRPr dirty="0" lang="en-US" sz="200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11623A1-AFA9-4B6A-8708-96ABE5915159}"/>
              </a:ext>
            </a:extLst>
          </p:cNvPr>
          <p:cNvSpPr txBox="1">
            <a:spLocks/>
          </p:cNvSpPr>
          <p:nvPr/>
        </p:nvSpPr>
        <p:spPr>
          <a:xfrm>
            <a:off x="1303007" y="3212646"/>
            <a:ext cx="3469639" cy="1195639"/>
          </a:xfrm>
          <a:prstGeom prst="rect">
            <a:avLst/>
          </a:prstGeom>
        </p:spPr>
        <p:txBody>
          <a:bodyPr bIns="45720" lIns="91440" rIns="91440" rtlCol="0" tIns="45720" vert="horz">
            <a:normAutofit/>
            <a:scene3d>
              <a:camera prst="orthographicFront"/>
              <a:lightRig dir="t" rig="harsh"/>
            </a:scene3d>
            <a:sp3d extrusionH="57150" prstMaterial="matte">
              <a:bevelT h="12700" prst="angle" w="63500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eaLnBrk="1" hangingPunct="1" indent="0" latinLnBrk="0" marL="0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algn="l" defTabSz="914400" eaLnBrk="1" hangingPunct="1" indent="0" latinLnBrk="0" marL="457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4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algn="l" defTabSz="914400" eaLnBrk="1" hangingPunct="1" indent="0" latinLnBrk="0" marL="914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algn="l" defTabSz="914400" eaLnBrk="1" hangingPunct="1" indent="0" latinLnBrk="0" marL="1371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algn="l" defTabSz="914400" eaLnBrk="1" hangingPunct="1" indent="0" latinLnBrk="0" marL="18288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algn="l" defTabSz="914400" eaLnBrk="1" hangingPunct="1" indent="0" latinLnBrk="0" marL="22860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algn="l" defTabSz="914400" eaLnBrk="1" hangingPunct="1" indent="0" latinLnBrk="0" marL="2743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algn="l" defTabSz="914400" eaLnBrk="1" hangingPunct="1" indent="0" latinLnBrk="0" marL="3200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algn="l" defTabSz="914400" eaLnBrk="1" hangingPunct="1" indent="0" latinLnBrk="0" marL="3657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b="1" dirty="0" lang="en-IN">
                <a:ln/>
                <a:solidFill>
                  <a:schemeClr val="accent3"/>
                </a:solidFill>
              </a:rPr>
              <a:t>And ,  </a:t>
            </a:r>
          </a:p>
          <a:p>
            <a:r>
              <a:rPr b="1" dirty="0" lang="en-IN">
                <a:ln/>
                <a:solidFill>
                  <a:schemeClr val="accent3"/>
                </a:solidFill>
              </a:rPr>
              <a:t>The Teaching assistants:</a:t>
            </a:r>
          </a:p>
          <a:p>
            <a:endParaRPr b="1" dirty="0" lang="en-IN">
              <a:ln/>
              <a:solidFill>
                <a:schemeClr val="accent3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7C8D0C-AD2C-4466-9F56-39FC42AE47BD}"/>
              </a:ext>
            </a:extLst>
          </p:cNvPr>
          <p:cNvSpPr txBox="1">
            <a:spLocks/>
          </p:cNvSpPr>
          <p:nvPr/>
        </p:nvSpPr>
        <p:spPr>
          <a:xfrm>
            <a:off x="1303007" y="4015636"/>
            <a:ext cx="5184152" cy="1897484"/>
          </a:xfrm>
          <a:prstGeom prst="rect">
            <a:avLst/>
          </a:prstGeom>
        </p:spPr>
        <p:txBody>
          <a:bodyPr bIns="91440" lIns="91440" rIns="91440" rtlCol="0" tIns="91440" vert="horz">
            <a:normAutofit/>
          </a:bodyPr>
          <a:lstStyle>
            <a:lvl1pPr algn="l" defTabSz="914400" eaLnBrk="1" hangingPunct="1" indent="0" latinLnBrk="0" marL="0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="0" baseline="0" cap="all"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cap="none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charset="0" panose="020B0604020202020204" pitchFamily="34" typeface="Arial"/>
              <a:buNone/>
              <a:defRPr baseline="0" kern="1200" sz="1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SAKSHAM KUMAR</a:t>
            </a:r>
          </a:p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NIKHIL ANAND</a:t>
            </a:r>
          </a:p>
          <a:p>
            <a:r>
              <a:rPr dirty="0" lang="en-US" sz="200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a charset="0" panose="020B0604030504040204" pitchFamily="34" typeface="Tahoma"/>
                <a:cs charset="0" panose="020B0604030504040204" pitchFamily="34" typeface="Tahoma"/>
              </a:rPr>
              <a:t>MALA MURALIDHAR</a:t>
            </a:r>
            <a:endParaRPr dirty="0" lang="en-US" sz="200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B418F3C-90AF-4F27-A241-EEEEE30ACCEE}"/>
              </a:ext>
            </a:extLst>
          </p:cNvPr>
          <p:cNvPicPr>
            <a:picLocks noChangeArrowheads="1" noChangeAspect="1" noGrp="1"/>
          </p:cNvPicPr>
          <p:nvPr>
            <p:ph idx="1" type="pic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" r="58"/>
          <a:stretch/>
        </p:blipFill>
        <p:spPr bwMode="auto">
          <a:xfrm>
            <a:off x="7823200" y="833119"/>
            <a:ext cx="3393440" cy="44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Thank You Thanks GIF" id="9220" name="Picture 4">
            <a:extLst>
              <a:ext uri="{FF2B5EF4-FFF2-40B4-BE49-F238E27FC236}">
                <a16:creationId xmlns:a16="http://schemas.microsoft.com/office/drawing/2014/main" id="{13CCDE42-C9C9-4D68-A77B-BD5E30C6A2B7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1" y="0"/>
            <a:ext cx="2677159" cy="10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939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Basic Idea of the project</a:t>
            </a: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2015732"/>
            <a:ext cx="9603275" cy="1221989"/>
          </a:xfrm>
        </p:spPr>
        <p:txBody>
          <a:bodyPr>
            <a:normAutofit/>
          </a:bodyPr>
          <a:lstStyle/>
          <a:p>
            <a:r>
              <a:rPr lang="en-US" dirty="0"/>
              <a:t>A pre-programmed Robotic arm controlled with an Arduino, picks a user specified colored ball among different balls, with the help of color detecting sensor, and places it near the user.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5A528-AA6C-47B2-A8DD-81D097538D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22329" t="-4756" r="-19581" b="-1"/>
          <a:stretch/>
        </p:blipFill>
        <p:spPr>
          <a:xfrm>
            <a:off x="3238500" y="3303037"/>
            <a:ext cx="7155802" cy="27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Objectives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479758"/>
            <a:ext cx="9603275" cy="378270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Understanding the working principles and programming methods of: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Color detecting sensor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Stepper motor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Servo motor</a:t>
            </a:r>
          </a:p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Developing a C++ code to establish a sync between Color detecting sensor, Stepper motor and servo motor. </a:t>
            </a:r>
          </a:p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Creating the circuit connections in order to establish the sync physically in  the assembly.</a:t>
            </a:r>
          </a:p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Projecting our basic idea as clear as possible with a physical assembly involving procurement of necessary materials, design, teamwork and understanding the non- technical aspects of the project.</a:t>
            </a:r>
          </a:p>
          <a:p>
            <a:pPr lvl="0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Technical brain Office Sticker - TenStickers">
            <a:extLst>
              <a:ext uri="{FF2B5EF4-FFF2-40B4-BE49-F238E27FC236}">
                <a16:creationId xmlns:a16="http://schemas.microsoft.com/office/drawing/2014/main" id="{2DA71514-A95D-481E-9333-02545FF7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90" y="281987"/>
            <a:ext cx="1147147" cy="104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Major components</a:t>
            </a:r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pic>
        <p:nvPicPr>
          <p:cNvPr id="3074" name="Picture 2" descr="In-Depth: Interfacing TCS230/TCS3200 Color Sensor with Arduino">
            <a:extLst>
              <a:ext uri="{FF2B5EF4-FFF2-40B4-BE49-F238E27FC236}">
                <a16:creationId xmlns:a16="http://schemas.microsoft.com/office/drawing/2014/main" id="{F7697050-39E0-4685-AE33-73E348DB6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7" r="29629" b="22702"/>
          <a:stretch/>
        </p:blipFill>
        <p:spPr bwMode="auto">
          <a:xfrm>
            <a:off x="823256" y="1714167"/>
            <a:ext cx="1670180" cy="16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epper motor - Simple English Wikipedia, the free encyclopedia">
            <a:extLst>
              <a:ext uri="{FF2B5EF4-FFF2-40B4-BE49-F238E27FC236}">
                <a16:creationId xmlns:a16="http://schemas.microsoft.com/office/drawing/2014/main" id="{4802E593-A998-49A3-996F-778B2A8F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43" y="1677658"/>
            <a:ext cx="2756079" cy="183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trol a Servo with Arduino • AranaCorp">
            <a:extLst>
              <a:ext uri="{FF2B5EF4-FFF2-40B4-BE49-F238E27FC236}">
                <a16:creationId xmlns:a16="http://schemas.microsoft.com/office/drawing/2014/main" id="{D4BC86EB-A36B-4134-80C4-63942AD1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92" y="1358460"/>
            <a:ext cx="3077594" cy="2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y Kit4Curious Robotic Gripper for Robotic arm with servo SG-90 Online at  Low Prices in India - Amazon.in">
            <a:extLst>
              <a:ext uri="{FF2B5EF4-FFF2-40B4-BE49-F238E27FC236}">
                <a16:creationId xmlns:a16="http://schemas.microsoft.com/office/drawing/2014/main" id="{0443C734-C42B-4073-B8E0-A148BB6A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799" y="3588372"/>
            <a:ext cx="2847392" cy="31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mazon.com: Arduino Uno REV3 [A000066] : Electronics">
            <a:extLst>
              <a:ext uri="{FF2B5EF4-FFF2-40B4-BE49-F238E27FC236}">
                <a16:creationId xmlns:a16="http://schemas.microsoft.com/office/drawing/2014/main" id="{949EBB4E-C5F9-416C-872F-0B21209B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3775120"/>
            <a:ext cx="2756079" cy="20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69440-413C-4F93-8808-7E725E8001BC}"/>
              </a:ext>
            </a:extLst>
          </p:cNvPr>
          <p:cNvSpPr txBox="1"/>
          <p:nvPr/>
        </p:nvSpPr>
        <p:spPr>
          <a:xfrm>
            <a:off x="1475698" y="3330378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38A10-E158-45F5-885F-24DFDB31D80D}"/>
              </a:ext>
            </a:extLst>
          </p:cNvPr>
          <p:cNvSpPr txBox="1"/>
          <p:nvPr/>
        </p:nvSpPr>
        <p:spPr>
          <a:xfrm>
            <a:off x="4532285" y="3330378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D3AD2-5A99-4A08-BD52-C1A81AA33559}"/>
              </a:ext>
            </a:extLst>
          </p:cNvPr>
          <p:cNvSpPr txBox="1"/>
          <p:nvPr/>
        </p:nvSpPr>
        <p:spPr>
          <a:xfrm>
            <a:off x="6661524" y="3326000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B1D57-3E13-4BE8-8CE2-756D566756D3}"/>
              </a:ext>
            </a:extLst>
          </p:cNvPr>
          <p:cNvSpPr txBox="1"/>
          <p:nvPr/>
        </p:nvSpPr>
        <p:spPr>
          <a:xfrm>
            <a:off x="1475696" y="5806540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10A95-A9D5-4E9C-A6AA-EAB35D851751}"/>
              </a:ext>
            </a:extLst>
          </p:cNvPr>
          <p:cNvSpPr txBox="1"/>
          <p:nvPr/>
        </p:nvSpPr>
        <p:spPr>
          <a:xfrm>
            <a:off x="4532064" y="5806540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88483-0B90-465B-A52C-C79DFC2578C0}"/>
              </a:ext>
            </a:extLst>
          </p:cNvPr>
          <p:cNvSpPr txBox="1"/>
          <p:nvPr/>
        </p:nvSpPr>
        <p:spPr>
          <a:xfrm>
            <a:off x="8570430" y="2036631"/>
            <a:ext cx="3621570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TCS 3200 colour detecting sensor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Servo motor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Arduino UNO board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Driver module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Mechanical gripper</a:t>
            </a:r>
          </a:p>
        </p:txBody>
      </p:sp>
      <p:pic>
        <p:nvPicPr>
          <p:cNvPr id="3088" name="Picture 16" descr="A4988 Stepper Motor Driver Module">
            <a:extLst>
              <a:ext uri="{FF2B5EF4-FFF2-40B4-BE49-F238E27FC236}">
                <a16:creationId xmlns:a16="http://schemas.microsoft.com/office/drawing/2014/main" id="{260E7940-ECE0-487C-A68B-74C1C65C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23" y="3756589"/>
            <a:ext cx="1865285" cy="18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2DA2D0-95A9-476F-A4B8-633E9028806F}"/>
              </a:ext>
            </a:extLst>
          </p:cNvPr>
          <p:cNvSpPr txBox="1"/>
          <p:nvPr/>
        </p:nvSpPr>
        <p:spPr>
          <a:xfrm>
            <a:off x="6661524" y="5806540"/>
            <a:ext cx="36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D83FD33-D6F8-493F-904E-60457A966CF0}"/>
              </a:ext>
            </a:extLst>
          </p:cNvPr>
          <p:cNvSpPr/>
          <p:nvPr/>
        </p:nvSpPr>
        <p:spPr>
          <a:xfrm>
            <a:off x="121298" y="1960573"/>
            <a:ext cx="2021865" cy="828634"/>
          </a:xfrm>
          <a:prstGeom prst="flowChartAlternateProcess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92F6C-B638-4F53-BDBD-46AAEDC8A529}"/>
              </a:ext>
            </a:extLst>
          </p:cNvPr>
          <p:cNvCxnSpPr>
            <a:stCxn id="10" idx="2"/>
          </p:cNvCxnSpPr>
          <p:nvPr/>
        </p:nvCxnSpPr>
        <p:spPr>
          <a:xfrm>
            <a:off x="1132231" y="2789206"/>
            <a:ext cx="4791" cy="59661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DF9146ED-DC45-4D04-B371-63223974BA51}"/>
              </a:ext>
            </a:extLst>
          </p:cNvPr>
          <p:cNvSpPr/>
          <p:nvPr/>
        </p:nvSpPr>
        <p:spPr>
          <a:xfrm>
            <a:off x="121298" y="3385823"/>
            <a:ext cx="2017074" cy="828634"/>
          </a:xfrm>
          <a:prstGeom prst="flowChartInputOutpu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B853D1-6FBE-49C6-9FC3-9B113BC9D525}"/>
              </a:ext>
            </a:extLst>
          </p:cNvPr>
          <p:cNvCxnSpPr/>
          <p:nvPr/>
        </p:nvCxnSpPr>
        <p:spPr>
          <a:xfrm>
            <a:off x="1125044" y="4214456"/>
            <a:ext cx="4791" cy="59661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909F-4BA9-4EBB-B8E1-93C26F52F9B7}"/>
              </a:ext>
            </a:extLst>
          </p:cNvPr>
          <p:cNvSpPr/>
          <p:nvPr/>
        </p:nvSpPr>
        <p:spPr>
          <a:xfrm>
            <a:off x="121298" y="4811073"/>
            <a:ext cx="2136855" cy="828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0A37A36-479D-4C20-9A2D-0FC874530A9C}"/>
              </a:ext>
            </a:extLst>
          </p:cNvPr>
          <p:cNvSpPr/>
          <p:nvPr/>
        </p:nvSpPr>
        <p:spPr>
          <a:xfrm>
            <a:off x="2842667" y="4811073"/>
            <a:ext cx="1207370" cy="1242407"/>
          </a:xfrm>
          <a:prstGeom prst="diamond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03F6F-1050-4405-843D-C231DC8E5BC7}"/>
              </a:ext>
            </a:extLst>
          </p:cNvPr>
          <p:cNvCxnSpPr>
            <a:cxnSpLocks/>
          </p:cNvCxnSpPr>
          <p:nvPr/>
        </p:nvCxnSpPr>
        <p:spPr>
          <a:xfrm>
            <a:off x="2258153" y="5432276"/>
            <a:ext cx="594099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DE364-123A-4291-A431-6A52AED55AB0}"/>
              </a:ext>
            </a:extLst>
          </p:cNvPr>
          <p:cNvSpPr/>
          <p:nvPr/>
        </p:nvSpPr>
        <p:spPr>
          <a:xfrm>
            <a:off x="2453550" y="3398261"/>
            <a:ext cx="2176220" cy="828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17BF5D-FF1D-4BD7-B237-87036FF1EC4D}"/>
              </a:ext>
            </a:extLst>
          </p:cNvPr>
          <p:cNvGrpSpPr/>
          <p:nvPr/>
        </p:nvGrpSpPr>
        <p:grpSpPr>
          <a:xfrm>
            <a:off x="4050037" y="5017959"/>
            <a:ext cx="2730954" cy="828634"/>
            <a:chOff x="5309119" y="4152122"/>
            <a:chExt cx="2659224" cy="699796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0BE74D-9A55-4B8C-A1CD-1F3B22933206}"/>
                </a:ext>
              </a:extLst>
            </p:cNvPr>
            <p:cNvSpPr/>
            <p:nvPr/>
          </p:nvSpPr>
          <p:spPr>
            <a:xfrm>
              <a:off x="5887614" y="4152122"/>
              <a:ext cx="2080729" cy="69979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57D4A8-707F-469A-BC36-82BD892807A5}"/>
                </a:ext>
              </a:extLst>
            </p:cNvPr>
            <p:cNvCxnSpPr>
              <a:cxnSpLocks/>
            </p:cNvCxnSpPr>
            <p:nvPr/>
          </p:nvCxnSpPr>
          <p:spPr>
            <a:xfrm>
              <a:off x="5309119" y="4502020"/>
              <a:ext cx="578495" cy="0"/>
            </a:xfrm>
            <a:prstGeom prst="straightConnector1">
              <a:avLst/>
            </a:prstGeom>
            <a:grpFill/>
            <a:ln w="3175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6552AF-EBAA-42FF-A1FD-24F381524445}"/>
              </a:ext>
            </a:extLst>
          </p:cNvPr>
          <p:cNvCxnSpPr>
            <a:cxnSpLocks/>
          </p:cNvCxnSpPr>
          <p:nvPr/>
        </p:nvCxnSpPr>
        <p:spPr>
          <a:xfrm flipV="1">
            <a:off x="3441561" y="4226894"/>
            <a:ext cx="4791" cy="59661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4B6E43-4F62-4812-8434-1F588D1E787C}"/>
              </a:ext>
            </a:extLst>
          </p:cNvPr>
          <p:cNvSpPr/>
          <p:nvPr/>
        </p:nvSpPr>
        <p:spPr>
          <a:xfrm>
            <a:off x="2453550" y="1961675"/>
            <a:ext cx="2176220" cy="828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EEB166-234B-481A-AAE2-001C5C6D6F00}"/>
              </a:ext>
            </a:extLst>
          </p:cNvPr>
          <p:cNvCxnSpPr>
            <a:cxnSpLocks/>
          </p:cNvCxnSpPr>
          <p:nvPr/>
        </p:nvCxnSpPr>
        <p:spPr>
          <a:xfrm flipV="1">
            <a:off x="3436770" y="2766280"/>
            <a:ext cx="4791" cy="59661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2F8E7F-1223-4C6F-AE79-782F35F8F8A7}"/>
              </a:ext>
            </a:extLst>
          </p:cNvPr>
          <p:cNvGrpSpPr/>
          <p:nvPr/>
        </p:nvGrpSpPr>
        <p:grpSpPr>
          <a:xfrm>
            <a:off x="6806802" y="5017959"/>
            <a:ext cx="2626445" cy="828634"/>
            <a:chOff x="5300033" y="4152122"/>
            <a:chExt cx="2557460" cy="699796"/>
          </a:xfrm>
          <a:noFill/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4935DC-EB77-4124-A34C-C9FB53E69022}"/>
                </a:ext>
              </a:extLst>
            </p:cNvPr>
            <p:cNvSpPr/>
            <p:nvPr/>
          </p:nvSpPr>
          <p:spPr>
            <a:xfrm>
              <a:off x="5887614" y="4152122"/>
              <a:ext cx="1969879" cy="69979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FCA6F1-69AA-432C-AA4B-4FE809E8F7AC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3" y="4502020"/>
              <a:ext cx="578495" cy="0"/>
            </a:xfrm>
            <a:prstGeom prst="straightConnector1">
              <a:avLst/>
            </a:prstGeom>
            <a:grpFill/>
            <a:ln w="3175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8B38BC-74E7-430C-B600-CCAFDA7535F6}"/>
              </a:ext>
            </a:extLst>
          </p:cNvPr>
          <p:cNvGrpSpPr/>
          <p:nvPr/>
        </p:nvGrpSpPr>
        <p:grpSpPr>
          <a:xfrm>
            <a:off x="7296390" y="3483921"/>
            <a:ext cx="2136855" cy="1524314"/>
            <a:chOff x="6031800" y="3930906"/>
            <a:chExt cx="2080729" cy="1287310"/>
          </a:xfrm>
          <a:noFill/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A7F53D-A592-4779-B010-97022F8056EE}"/>
                </a:ext>
              </a:extLst>
            </p:cNvPr>
            <p:cNvSpPr/>
            <p:nvPr/>
          </p:nvSpPr>
          <p:spPr>
            <a:xfrm>
              <a:off x="6031800" y="3930906"/>
              <a:ext cx="2080729" cy="69979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3AC8E4-3053-469B-82CC-AA8D3C4AD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0363" y="4615752"/>
              <a:ext cx="1" cy="602464"/>
            </a:xfrm>
            <a:prstGeom prst="straightConnector1">
              <a:avLst/>
            </a:prstGeom>
            <a:grpFill/>
            <a:ln w="3175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EBAA6E-9A09-438E-8F54-E8DF666BAB44}"/>
              </a:ext>
            </a:extLst>
          </p:cNvPr>
          <p:cNvGrpSpPr/>
          <p:nvPr/>
        </p:nvGrpSpPr>
        <p:grpSpPr>
          <a:xfrm>
            <a:off x="7138732" y="1853753"/>
            <a:ext cx="2136855" cy="1624007"/>
            <a:chOff x="5878283" y="3900196"/>
            <a:chExt cx="2080729" cy="1371503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BC62CE-65EE-4450-8368-E0BAEE121C6A}"/>
                </a:ext>
              </a:extLst>
            </p:cNvPr>
            <p:cNvSpPr/>
            <p:nvPr/>
          </p:nvSpPr>
          <p:spPr>
            <a:xfrm>
              <a:off x="5878283" y="3900196"/>
              <a:ext cx="2080729" cy="69979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397367-B4A7-4300-A94D-D2DDBBD0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2164" y="4599992"/>
              <a:ext cx="0" cy="671707"/>
            </a:xfrm>
            <a:prstGeom prst="straightConnector1">
              <a:avLst/>
            </a:prstGeom>
            <a:grpFill/>
            <a:ln w="3175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1F1DB388-FFBD-43C6-A968-ABE6981D80F3}"/>
              </a:ext>
            </a:extLst>
          </p:cNvPr>
          <p:cNvSpPr/>
          <p:nvPr/>
        </p:nvSpPr>
        <p:spPr>
          <a:xfrm>
            <a:off x="10079938" y="1853753"/>
            <a:ext cx="2021865" cy="828634"/>
          </a:xfrm>
          <a:prstGeom prst="flowChartAlternateProcess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614E01-E49F-42C2-977C-65D5C916CDDF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272389" y="2268070"/>
            <a:ext cx="807549" cy="75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8A808ED-08BD-4E98-BD57-23084046A3A1}"/>
              </a:ext>
            </a:extLst>
          </p:cNvPr>
          <p:cNvSpPr txBox="1"/>
          <p:nvPr/>
        </p:nvSpPr>
        <p:spPr>
          <a:xfrm>
            <a:off x="666864" y="2181248"/>
            <a:ext cx="95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7968FA-9AB0-4FAD-8CBC-CE32C9ADA94B}"/>
              </a:ext>
            </a:extLst>
          </p:cNvPr>
          <p:cNvSpPr txBox="1"/>
          <p:nvPr/>
        </p:nvSpPr>
        <p:spPr>
          <a:xfrm>
            <a:off x="10571540" y="2059853"/>
            <a:ext cx="95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0A25DF-1C1E-4DBC-A095-0B606F23D69D}"/>
              </a:ext>
            </a:extLst>
          </p:cNvPr>
          <p:cNvSpPr txBox="1"/>
          <p:nvPr/>
        </p:nvSpPr>
        <p:spPr>
          <a:xfrm>
            <a:off x="4014895" y="5040724"/>
            <a:ext cx="58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5D477-1A26-4C65-ADBC-6BBF99C4C739}"/>
              </a:ext>
            </a:extLst>
          </p:cNvPr>
          <p:cNvSpPr txBox="1"/>
          <p:nvPr/>
        </p:nvSpPr>
        <p:spPr>
          <a:xfrm>
            <a:off x="3541660" y="4385516"/>
            <a:ext cx="58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1A2A8D-A69D-47E2-9D5A-2B5FF45FCA06}"/>
              </a:ext>
            </a:extLst>
          </p:cNvPr>
          <p:cNvSpPr txBox="1"/>
          <p:nvPr/>
        </p:nvSpPr>
        <p:spPr>
          <a:xfrm>
            <a:off x="453971" y="3433560"/>
            <a:ext cx="147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INPUT</a:t>
            </a:r>
          </a:p>
          <a:p>
            <a:r>
              <a:rPr lang="en-IN" sz="900" dirty="0"/>
              <a:t>(SPECIFIES THE COLOUR OF BALL TO BE PICKED)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ADC619-2BA6-4344-A824-00526B79C068}"/>
              </a:ext>
            </a:extLst>
          </p:cNvPr>
          <p:cNvSpPr txBox="1"/>
          <p:nvPr/>
        </p:nvSpPr>
        <p:spPr>
          <a:xfrm>
            <a:off x="121298" y="4783269"/>
            <a:ext cx="2136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STEPPER MOTOR AND COLOUR SENSOR SWITCHES 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C8216C-D8F6-4C3B-883C-CC6FAE93EE6D}"/>
              </a:ext>
            </a:extLst>
          </p:cNvPr>
          <p:cNvSpPr txBox="1"/>
          <p:nvPr/>
        </p:nvSpPr>
        <p:spPr>
          <a:xfrm>
            <a:off x="2453550" y="3438061"/>
            <a:ext cx="2176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CONTINUE RUNNING TILL THE COLOUR IS DETECTED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0D8FBC-D5B6-4795-A559-939F85A23119}"/>
              </a:ext>
            </a:extLst>
          </p:cNvPr>
          <p:cNvSpPr txBox="1"/>
          <p:nvPr/>
        </p:nvSpPr>
        <p:spPr>
          <a:xfrm>
            <a:off x="2424811" y="2168291"/>
            <a:ext cx="217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DETECTS THE COLOUR AT ONE 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83D1D2-FD3A-47A6-9DA8-E509CA48AE19}"/>
              </a:ext>
            </a:extLst>
          </p:cNvPr>
          <p:cNvSpPr txBox="1"/>
          <p:nvPr/>
        </p:nvSpPr>
        <p:spPr>
          <a:xfrm>
            <a:off x="4618570" y="5196858"/>
            <a:ext cx="2162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TURNS OFF STEPPER MOTOR, SENSOR </a:t>
            </a:r>
          </a:p>
          <a:p>
            <a:pPr algn="ctr"/>
            <a:endParaRPr lang="en-IN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68EC9C-CD9C-4745-A2C9-F328678E8D92}"/>
              </a:ext>
            </a:extLst>
          </p:cNvPr>
          <p:cNvSpPr txBox="1"/>
          <p:nvPr/>
        </p:nvSpPr>
        <p:spPr>
          <a:xfrm>
            <a:off x="7410232" y="5099950"/>
            <a:ext cx="2023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TURNS ON SERVO MOTOR CONNECTED TO GRIPPER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6F03A2-C927-4002-A2C8-28ED846C8940}"/>
              </a:ext>
            </a:extLst>
          </p:cNvPr>
          <p:cNvSpPr txBox="1"/>
          <p:nvPr/>
        </p:nvSpPr>
        <p:spPr>
          <a:xfrm>
            <a:off x="7353310" y="3477760"/>
            <a:ext cx="2136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HOLDS THE BALL AND BRINGS IT TO PREDEFINED POSITION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FB19D3-98DF-4AFC-9ACF-93CB30B8E35F}"/>
              </a:ext>
            </a:extLst>
          </p:cNvPr>
          <p:cNvSpPr txBox="1"/>
          <p:nvPr/>
        </p:nvSpPr>
        <p:spPr>
          <a:xfrm>
            <a:off x="7135535" y="1951759"/>
            <a:ext cx="213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TURNS OFF SERVO MOTOR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ED51F-E16D-4C86-8C66-4B2C7E091761}"/>
              </a:ext>
            </a:extLst>
          </p:cNvPr>
          <p:cNvSpPr txBox="1"/>
          <p:nvPr/>
        </p:nvSpPr>
        <p:spPr>
          <a:xfrm>
            <a:off x="2974346" y="5154218"/>
            <a:ext cx="95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CHECKS IF THE USER SPECIFIED COLOUR IS DETECTED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12E0FE-77FF-4C7C-8B41-76E7C61440A8}"/>
              </a:ext>
            </a:extLst>
          </p:cNvPr>
          <p:cNvCxnSpPr>
            <a:cxnSpLocks/>
            <a:stCxn id="28" idx="3"/>
            <a:endCxn id="24" idx="0"/>
          </p:cNvCxnSpPr>
          <p:nvPr/>
        </p:nvCxnSpPr>
        <p:spPr>
          <a:xfrm>
            <a:off x="4629770" y="2375992"/>
            <a:ext cx="1082794" cy="2641967"/>
          </a:xfrm>
          <a:prstGeom prst="bentConnector2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low, chart, graph Free Icon - Icon-Icons.com">
            <a:extLst>
              <a:ext uri="{FF2B5EF4-FFF2-40B4-BE49-F238E27FC236}">
                <a16:creationId xmlns:a16="http://schemas.microsoft.com/office/drawing/2014/main" id="{45E2C522-25A2-4716-B868-497EF933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60" y="527751"/>
            <a:ext cx="919270" cy="9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5766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 SCHEMATIC DIAGRAM </a:t>
            </a:r>
          </a:p>
        </p:txBody>
      </p:sp>
      <p:pic>
        <p:nvPicPr>
          <p:cNvPr id="8" name="Graphic 7" descr="Brain in head icon&#10;">
            <a:extLst>
              <a:ext uri="{FF2B5EF4-FFF2-40B4-BE49-F238E27FC236}">
                <a16:creationId xmlns:a16="http://schemas.microsoft.com/office/drawing/2014/main" id="{7FDAC49B-88F2-4F03-8DDF-9244C0B07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5695" y="78974"/>
            <a:ext cx="1440000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BA23F5-7EB3-4E6B-A4D4-7A07B3F3B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8265" t="9286" r="3638" b="26493"/>
          <a:stretch/>
        </p:blipFill>
        <p:spPr>
          <a:xfrm>
            <a:off x="182880" y="1550652"/>
            <a:ext cx="8099882" cy="4508373"/>
          </a:xfrm>
          <a:prstGeom prst="rect">
            <a:avLst/>
          </a:prstGeom>
          <a:noFill/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12E289-99DB-4200-AE20-0F780A1B2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74658"/>
              </p:ext>
            </p:extLst>
          </p:nvPr>
        </p:nvGraphicFramePr>
        <p:xfrm>
          <a:off x="8412493" y="1650463"/>
          <a:ext cx="3779507" cy="3099621"/>
        </p:xfrm>
        <a:graphic>
          <a:graphicData uri="http://schemas.openxmlformats.org/drawingml/2006/table">
            <a:tbl>
              <a:tblPr firstRow="1" firstCol="1" bandRow="1"/>
              <a:tblGrid>
                <a:gridCol w="1899908">
                  <a:extLst>
                    <a:ext uri="{9D8B030D-6E8A-4147-A177-3AD203B41FA5}">
                      <a16:colId xmlns:a16="http://schemas.microsoft.com/office/drawing/2014/main" val="2940575404"/>
                    </a:ext>
                  </a:extLst>
                </a:gridCol>
                <a:gridCol w="1879599">
                  <a:extLst>
                    <a:ext uri="{9D8B030D-6E8A-4147-A177-3AD203B41FA5}">
                      <a16:colId xmlns:a16="http://schemas.microsoft.com/office/drawing/2014/main" val="3284249728"/>
                    </a:ext>
                  </a:extLst>
                </a:gridCol>
              </a:tblGrid>
              <a:tr h="523777"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1.  Primary motor: 9V DC motor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2. Timing Belt and Pulley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174578"/>
                  </a:ext>
                </a:extLst>
              </a:tr>
              <a:tr h="5223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3. Horizontal C section 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     member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4.  Supporting member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713927"/>
                  </a:ext>
                </a:extLst>
              </a:tr>
              <a:tr h="522381"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5. Moving C section arm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6. Colour detecting     sensor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176367"/>
                  </a:ext>
                </a:extLst>
              </a:tr>
              <a:tr h="789476">
                <a:tc>
                  <a:txBody>
                    <a:bodyPr/>
                    <a:lstStyle/>
                    <a:p>
                      <a:pPr marL="182563" indent="-182563">
                        <a:lnSpc>
                          <a:spcPct val="107000"/>
                        </a:lnSpc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7.&amp;11.  Mechanical Gripper  with servo motor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8. Platform with Boxes      containing Balls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662779"/>
                  </a:ext>
                </a:extLst>
              </a:tr>
              <a:tr h="741606"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9.  Secondary Motor : 5V stepper motor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Gautami" panose="020B0502040204020203" pitchFamily="34" charset="0"/>
                        </a:rPr>
                        <a:t>10.  Timing Belt and Pulley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18035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0B117C-C632-4EEB-9A03-AEAF9E0AADF9}"/>
              </a:ext>
            </a:extLst>
          </p:cNvPr>
          <p:cNvSpPr txBox="1"/>
          <p:nvPr/>
        </p:nvSpPr>
        <p:spPr>
          <a:xfrm>
            <a:off x="8412493" y="5134557"/>
            <a:ext cx="3667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A: Front view of the mechanism  </a:t>
            </a:r>
          </a:p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B: Top view of the Horizontal C section  </a:t>
            </a:r>
          </a:p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C: Enlarged view of Moving C section arm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 plan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22E5CD4-F735-4E09-99F0-FA803444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3" t="15306" r="32222" b="30168"/>
          <a:stretch/>
        </p:blipFill>
        <p:spPr bwMode="auto">
          <a:xfrm>
            <a:off x="10115317" y="394517"/>
            <a:ext cx="782320" cy="121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4FC1DE-A638-4E86-BA7F-C850EF21E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555275"/>
              </p:ext>
            </p:extLst>
          </p:nvPr>
        </p:nvGraphicFramePr>
        <p:xfrm>
          <a:off x="3116061" y="1604589"/>
          <a:ext cx="5959878" cy="4858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08853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ABCF53-0AC7-48CD-A662-7B44D752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 l="9913" t="28096" r="9739" b="8599"/>
          <a:stretch/>
        </p:blipFill>
        <p:spPr>
          <a:xfrm>
            <a:off x="193040" y="2113280"/>
            <a:ext cx="4693920" cy="36982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767F9E-7440-410E-B89E-E72FBFEF32D1}"/>
              </a:ext>
            </a:extLst>
          </p:cNvPr>
          <p:cNvSpPr txBox="1">
            <a:spLocks/>
          </p:cNvSpPr>
          <p:nvPr/>
        </p:nvSpPr>
        <p:spPr>
          <a:xfrm>
            <a:off x="4886961" y="1703278"/>
            <a:ext cx="7112000" cy="44333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Collective initiation and development of idea by the team.</a:t>
            </a:r>
          </a:p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Designing the Circuit and Coding work involving: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Calibrating colour sensor: Nitin Reddy and Gobind kumar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 input:  Sreerag V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Stepper and servo motors :  AVN Ramtarun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Establishing sync between motors and sensor : Vaibhav Tyagi and Keshava G</a:t>
            </a:r>
          </a:p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Physical assembly: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Procurement of materials and components: Gobind kumar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Entire team collectively involved for assembling the parts and components for making the final working assembly.</a:t>
            </a:r>
          </a:p>
          <a:p>
            <a:pPr lvl="1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 descr="Teamwork 6 Circle Logo stock vector. Illustration of connection - 87300688">
            <a:extLst>
              <a:ext uri="{FF2B5EF4-FFF2-40B4-BE49-F238E27FC236}">
                <a16:creationId xmlns:a16="http://schemas.microsoft.com/office/drawing/2014/main" id="{03383A16-D006-4F54-B854-9F268D008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12392" r="17842" b="22963"/>
          <a:stretch/>
        </p:blipFill>
        <p:spPr bwMode="auto">
          <a:xfrm>
            <a:off x="9922277" y="366277"/>
            <a:ext cx="975360" cy="107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PHYSICAL COMPONENTS AND ASSEMBLY 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DE88B-60AF-4D53-93AA-3185C5A4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42129" y="4343400"/>
            <a:ext cx="3230880" cy="24231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75B127-EF58-4199-9C06-3FCCDF09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24" y="4343400"/>
            <a:ext cx="3230880" cy="24231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89FED3-4436-40CE-8AFD-5134001ED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1603400"/>
            <a:ext cx="3230880" cy="24231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987929-3134-45DB-B8F9-718CA4173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89" y="1603400"/>
            <a:ext cx="3230880" cy="24231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916F3E-9FDF-47B0-B922-A9063F350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431" y="1625756"/>
            <a:ext cx="3230880" cy="24231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81880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977</TotalTime>
  <Words>682</Words>
  <Application>Microsoft Office PowerPoint</Application>
  <PresentationFormat>Widescreen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Gallery</vt:lpstr>
      <vt:lpstr>PICK AND PLACE ROBOTIC ARM</vt:lpstr>
      <vt:lpstr>Basic Idea of the project</vt:lpstr>
      <vt:lpstr>Objectives of our project</vt:lpstr>
      <vt:lpstr>Major components</vt:lpstr>
      <vt:lpstr>Flow chart</vt:lpstr>
      <vt:lpstr> SCHEMATIC DIAGRAM </vt:lpstr>
      <vt:lpstr>Project WORK plan</vt:lpstr>
      <vt:lpstr>WORK DISTRIBUTION</vt:lpstr>
      <vt:lpstr>PHYSICAL COMPONENTS AND ASSEMBLY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and Place Robotic arm</dc:title>
  <dc:creator>Ramtarun Avn</dc:creator>
  <cp:lastModifiedBy>Ramtarun Avn</cp:lastModifiedBy>
  <cp:revision>89</cp:revision>
  <dcterms:created xsi:type="dcterms:W3CDTF">2022-04-08T17:56:43Z</dcterms:created>
  <dcterms:modified xsi:type="dcterms:W3CDTF">2022-04-10T07:26:09Z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5032629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S9.1.4</vt:lpwstr>
  </property>
</Properties>
</file>